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258" r:id="rId4"/>
    <p:sldId id="329" r:id="rId5"/>
    <p:sldId id="330" r:id="rId6"/>
    <p:sldId id="331" r:id="rId7"/>
    <p:sldId id="332" r:id="rId8"/>
    <p:sldId id="334" r:id="rId9"/>
    <p:sldId id="333" r:id="rId10"/>
    <p:sldId id="335" r:id="rId11"/>
    <p:sldId id="336" r:id="rId12"/>
    <p:sldId id="337" r:id="rId13"/>
    <p:sldId id="338" r:id="rId14"/>
    <p:sldId id="339" r:id="rId15"/>
    <p:sldId id="340" r:id="rId16"/>
    <p:sldId id="341" r:id="rId17"/>
    <p:sldId id="342" r:id="rId18"/>
    <p:sldId id="343" r:id="rId19"/>
    <p:sldId id="344" r:id="rId20"/>
    <p:sldId id="345" r:id="rId21"/>
    <p:sldId id="346" r:id="rId22"/>
    <p:sldId id="347" r:id="rId23"/>
    <p:sldId id="348" r:id="rId24"/>
    <p:sldId id="349" r:id="rId25"/>
    <p:sldId id="350" r:id="rId26"/>
    <p:sldId id="352" r:id="rId27"/>
    <p:sldId id="353" r:id="rId28"/>
    <p:sldId id="354" r:id="rId29"/>
    <p:sldId id="355" r:id="rId30"/>
    <p:sldId id="356" r:id="rId31"/>
    <p:sldId id="357" r:id="rId32"/>
    <p:sldId id="358" r:id="rId33"/>
    <p:sldId id="359" r:id="rId34"/>
    <p:sldId id="360" r:id="rId35"/>
    <p:sldId id="361" r:id="rId36"/>
    <p:sldId id="362" r:id="rId37"/>
    <p:sldId id="364" r:id="rId38"/>
    <p:sldId id="365" r:id="rId39"/>
    <p:sldId id="366" r:id="rId40"/>
    <p:sldId id="367" r:id="rId41"/>
    <p:sldId id="368" r:id="rId42"/>
    <p:sldId id="369" r:id="rId43"/>
    <p:sldId id="370" r:id="rId44"/>
    <p:sldId id="371" r:id="rId45"/>
    <p:sldId id="372" r:id="rId46"/>
    <p:sldId id="373" r:id="rId47"/>
    <p:sldId id="374" r:id="rId48"/>
    <p:sldId id="375" r:id="rId49"/>
    <p:sldId id="376" r:id="rId50"/>
    <p:sldId id="377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7" autoAdjust="0"/>
    <p:restoredTop sz="94660"/>
  </p:normalViewPr>
  <p:slideViewPr>
    <p:cSldViewPr snapToGrid="0">
      <p:cViewPr varScale="1">
        <p:scale>
          <a:sx n="95" d="100"/>
          <a:sy n="95" d="100"/>
        </p:scale>
        <p:origin x="11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8D3CF4-346C-4ED5-A56A-D0EEDFF236EE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00053-EFE3-4479-AA85-38FD6515C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919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5867F-CF44-4C17-9365-E4E4CC6850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40810C-A7F6-4750-8239-4578EB0F56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881DC-DED6-4ED3-80BE-98FAA24C8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F773-706A-4D5F-88D7-359D28E8CFC8}" type="datetime1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EE0DF-79C5-48E4-8D72-7F7574DDE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B367D-155A-43A1-A397-57487689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CAFE53-F6C0-44F1-B557-692F0DFD57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71398"/>
            <a:ext cx="5074920" cy="544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B8913F-3FDB-4415-8393-D1CC04F714A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0" y="0"/>
            <a:ext cx="9061704" cy="1710255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CFEB9A8B-E6E8-4019-B209-282EFE7179E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84" y="5269817"/>
            <a:ext cx="1083535" cy="108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64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C5502-6532-492C-8AF8-1C905B73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28E295-2924-47B3-B128-A5FF214BC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85DBD-3A60-4056-A1C9-052FD0A99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F9DA6-C25C-4566-A9DD-112E8205556D}" type="datetime1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DC9AF-472E-4A46-AB1F-643CC32A1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1D97F-F75C-4495-9C18-F4465AC56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21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3D9EF8-99F3-415A-8D08-294FEF3674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9EDC73-74ED-435B-B940-E493CC4FB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65CD0-3DBE-419F-82EC-F4BC3BBF9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1F10A-8B64-41FA-89FC-6B1D5F2FFF07}" type="datetime1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D5808-C66B-42FF-A678-96C351A31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01D23-4604-4444-803B-5AF611404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84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01DB7-CDC1-496D-B74F-44E7E6881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3024"/>
            <a:ext cx="10515600" cy="111766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53988-2C36-43EF-B0A6-BE0274FE8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736CC-18A2-4417-A5B1-F157FE8F7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8E15B-AB3C-4BA8-9C52-7B91CA08DD90}" type="datetime1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6B724-BE57-4B3D-B8BD-B17965943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55061" y="6356350"/>
            <a:ext cx="7775837" cy="365125"/>
          </a:xfrm>
        </p:spPr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85F24-EA19-460E-A989-7A894F958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05E0E4-4A8A-48A7-BEDE-64A783141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7" y="92743"/>
            <a:ext cx="3986783" cy="42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196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11CCA-0D28-4DBD-822E-B79E62295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3B13D-DBA7-47F9-980C-E5BE37A08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67284-6C86-480B-AF98-6FE576138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22883-E9F7-4BCE-ADF3-61ECC358C42A}" type="datetime1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B03B3D-DCBA-4F0F-A042-350406A15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55062" y="6356350"/>
            <a:ext cx="7748336" cy="365125"/>
          </a:xfrm>
        </p:spPr>
        <p:txBody>
          <a:bodyPr/>
          <a:lstStyle/>
          <a:p>
            <a:r>
              <a:rPr lang="nb-NO"/>
              <a:t>Astrid Marie Jorde Sandsør – SPED4010 Vitenskapsteori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5B2CD-250E-4D26-8D39-DC0FE0377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05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61D72-6C8F-4FFF-98E2-C452A54E3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1DD5B-8801-40F0-BA8D-71517484EF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B9A80-13BE-443A-AACE-421CE5D026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E14C03-6ECD-4DB6-8F3E-1EFE21555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AF50E-6131-4840-A5AD-0217E086B805}" type="datetime1">
              <a:rPr lang="en-US" smtClean="0"/>
              <a:t>10/12/2021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82FDE4-EBB2-409F-B199-3F1188929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2567" y="6356350"/>
            <a:ext cx="6937065" cy="365125"/>
          </a:xfrm>
        </p:spPr>
        <p:txBody>
          <a:bodyPr/>
          <a:lstStyle/>
          <a:p>
            <a:r>
              <a:rPr lang="nb-NO"/>
              <a:t>Astrid Marie Jorde Sandsør – SPED4010 Vitenskapsteori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5899AF-166E-4747-B058-45C2349B7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401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B1DE0-6933-45E8-8456-BF7C776F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CFF36-2828-4C42-9408-B2035729F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31D16-1E88-4F5D-9425-A17DCC7DB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1AE265-DE89-4E2D-9CFA-E9AF5D17BE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4ADA5D-5C94-4C91-AC88-681CCE2E8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6C9012-FF02-43CE-A9FC-E16C80F3E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289B7-DCA0-4F4F-AAE2-553D7352C9F5}" type="datetime1">
              <a:rPr lang="en-US" smtClean="0"/>
              <a:t>10/12/2021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ADFC5-44AB-41DE-9475-D41EC5B9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E11C40-1938-4243-879B-93BFC6C1E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151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78F13-4A05-41C7-90CE-9C9B17CDF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10A429-D6A6-4752-A5AC-65A2572D4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3A49-286E-4FD5-B330-7923C7269955}" type="datetime1">
              <a:rPr lang="en-US" smtClean="0"/>
              <a:t>10/12/2021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B7C100-8A4A-4F59-AE18-F52837250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F8F35F-4011-482B-A128-8D70191F9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41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963AE-DD4B-4049-BE48-2C3B39057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B5F86-2ED1-4E5E-B97C-902810C39116}" type="datetime1">
              <a:rPr lang="en-US" smtClean="0"/>
              <a:t>10/12/2021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36035-E9D1-4C31-99EF-547678E64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3FC318-F626-4219-9B41-E066EB4CC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015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B56D3-6E66-487D-9905-735947A3A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D43D1-4396-4040-9F5F-42B8D8D43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34B3DA-0C5F-40EA-B5B1-0ACD148336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D705A-EE5F-4F14-ABAE-71A623692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BBD-555B-4759-A478-DF170C839BB2}" type="datetime1">
              <a:rPr lang="en-US" smtClean="0"/>
              <a:t>10/12/2021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76570F-75C9-41DE-A667-8D09E2191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E1F36C-3E1D-44FE-B61A-68F0EE0E6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63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2A150-D856-4173-8702-4798F7411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2E0D2B-6F32-4CA9-8614-744B01948C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2D4528-CB36-4364-AF58-01D6BA2B0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F51D2-5169-42BD-A7FB-3E35071A7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F5D2-BB00-43A0-973E-97A9F4A6B0C7}" type="datetime1">
              <a:rPr lang="en-US" smtClean="0"/>
              <a:t>10/12/2021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C379EB-0368-4D2F-8129-26E6FA885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452F39-4EF6-4BA6-8676-E641E7C92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481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65E894-935A-42F9-9ABD-6141DD20B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23C0E-34DD-4F2A-93BB-39304F438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6F42A-6A37-4070-9BC8-10377460F2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C835E-4E66-4787-85CD-4C14CAC33444}" type="datetime1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F3370-938D-40C8-BAC5-42411855B0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Astrid Marie Jorde Sandsør – SPED4010 Vitenskapsteori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839E8-B95D-4628-BD51-7D4951B178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05797-D180-4B04-A2C3-36F86D2E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14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polyu.edu.hk/mm/effectsizefaqs/calculator/result.html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35AFD-2D77-49B0-BC44-067E63268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472" y="2560320"/>
            <a:ext cx="11679936" cy="1438656"/>
          </a:xfrm>
        </p:spPr>
        <p:txBody>
          <a:bodyPr>
            <a:normAutofit fontScale="90000"/>
          </a:bodyPr>
          <a:lstStyle/>
          <a:p>
            <a:r>
              <a:rPr lang="nb-NO"/>
              <a:t>Datainnsamling</a:t>
            </a:r>
            <a:r>
              <a:rPr lang="nb-NO" dirty="0"/>
              <a:t>: Utvalgsmetoder. Ytre validitet.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009D14-1075-4CCE-92AF-04C9BA4E5E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97680"/>
            <a:ext cx="9144000" cy="960120"/>
          </a:xfrm>
        </p:spPr>
        <p:txBody>
          <a:bodyPr/>
          <a:lstStyle/>
          <a:p>
            <a:r>
              <a:rPr lang="nb-NO" dirty="0"/>
              <a:t>Astrid Marie Jorde Sandsør</a:t>
            </a:r>
          </a:p>
        </p:txBody>
      </p:sp>
    </p:spTree>
    <p:extLst>
      <p:ext uri="{BB962C8B-B14F-4D97-AF65-F5344CB8AC3E}">
        <p14:creationId xmlns:p14="http://schemas.microsoft.com/office/powerpoint/2010/main" val="3309345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Generaliseringer </a:t>
            </a:r>
            <a:r>
              <a:rPr lang="nb-NO" u="sng" dirty="0"/>
              <a:t>innad</a:t>
            </a:r>
            <a:r>
              <a:rPr lang="nb-NO" dirty="0"/>
              <a:t> i eksperimentet?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Personer (for noen men ikke andre)?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Steder (samme effekt alle steder)?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Programmer (fikk alle samme «behandling»)?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Utfall (andre typer utfall (</a:t>
            </a:r>
            <a:r>
              <a:rPr lang="nb-NO" dirty="0" err="1"/>
              <a:t>feks</a:t>
            </a:r>
            <a:r>
              <a:rPr lang="nb-NO" dirty="0"/>
              <a:t> livskvalitet)?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271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Generaliseringer </a:t>
            </a:r>
            <a:r>
              <a:rPr lang="nb-NO" u="sng" dirty="0"/>
              <a:t>utenfor</a:t>
            </a:r>
            <a:r>
              <a:rPr lang="nb-NO" dirty="0"/>
              <a:t> eksperimentet?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Personer (for noen men ikke andre)?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Steder (samme effekt alle steder)?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Programmer (fikk alle samme «behandling»)?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Utfall (andre typer utfall (</a:t>
            </a:r>
            <a:r>
              <a:rPr lang="nb-NO" dirty="0" err="1"/>
              <a:t>feks</a:t>
            </a:r>
            <a:r>
              <a:rPr lang="nb-NO" dirty="0"/>
              <a:t> livskvalitet)?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605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Type generaliseringer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Snever til vid</a:t>
            </a:r>
          </a:p>
          <a:p>
            <a:pPr marL="855003" lvl="1" indent="-397803" defTabSz="318242">
              <a:spcBef>
                <a:spcPts val="2461"/>
              </a:spcBef>
              <a:defRPr sz="3564"/>
            </a:pPr>
            <a:r>
              <a:rPr lang="nb-NO" dirty="0"/>
              <a:t>Fra deltagerne til populasjonen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Vid til snever</a:t>
            </a:r>
          </a:p>
          <a:p>
            <a:pPr marL="855003" lvl="1" indent="-397803" defTabSz="318242">
              <a:spcBef>
                <a:spcPts val="2461"/>
              </a:spcBef>
              <a:defRPr sz="3564"/>
            </a:pPr>
            <a:r>
              <a:rPr lang="nb-NO" dirty="0"/>
              <a:t>Fra gruppe til subgruppe eller individ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Samme nivå</a:t>
            </a:r>
          </a:p>
          <a:p>
            <a:pPr marL="855003" lvl="1" indent="-397803" defTabSz="318242">
              <a:spcBef>
                <a:spcPts val="2461"/>
              </a:spcBef>
              <a:defRPr sz="3564"/>
            </a:pPr>
            <a:r>
              <a:rPr lang="nb-NO" dirty="0"/>
              <a:t>Fra ett utvalg til et annet (</a:t>
            </a:r>
            <a:r>
              <a:rPr lang="nb-NO" dirty="0" err="1"/>
              <a:t>feks</a:t>
            </a:r>
            <a:r>
              <a:rPr lang="nb-NO" dirty="0"/>
              <a:t> sted) 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584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Hva gjør vi?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Identifiserer trusler mot ytre validitet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Noen kan (kanskje) testes statistisk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Noen krever at vi tenker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772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Trusler mot ytre validitet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60729" indent="-160729">
              <a:buSzPct val="100000"/>
              <a:buAutoNum type="arabicPeriod"/>
            </a:pPr>
            <a:r>
              <a:rPr lang="nb-NO" dirty="0"/>
              <a:t> Forskjeller mellom grupper/personer</a:t>
            </a:r>
          </a:p>
          <a:p>
            <a:pPr marL="160729" indent="-160729">
              <a:buSzPct val="100000"/>
              <a:buAutoNum type="arabicPeriod"/>
            </a:pPr>
            <a:r>
              <a:rPr lang="nb-NO" dirty="0"/>
              <a:t> Forskjeller over variasjon i behandling</a:t>
            </a:r>
          </a:p>
          <a:p>
            <a:pPr marL="160729" indent="-160729">
              <a:buSzPct val="100000"/>
              <a:buAutoNum type="arabicPeriod"/>
            </a:pPr>
            <a:r>
              <a:rPr lang="nb-NO" dirty="0"/>
              <a:t> Forskjeller mellom utfall</a:t>
            </a:r>
          </a:p>
          <a:p>
            <a:pPr marL="160729" indent="-160729">
              <a:buSzPct val="100000"/>
              <a:buAutoNum type="arabicPeriod"/>
            </a:pPr>
            <a:r>
              <a:rPr lang="nb-NO" dirty="0"/>
              <a:t> Forskjeller mellom steder</a:t>
            </a:r>
          </a:p>
          <a:p>
            <a:pPr marL="0" indent="0" defTabSz="318242">
              <a:spcBef>
                <a:spcPts val="2461"/>
              </a:spcBef>
              <a:buNone/>
              <a:defRPr sz="356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986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dirty="0"/>
              <a:t>Trusler mot ytre validitet som </a:t>
            </a:r>
            <a:r>
              <a:rPr lang="nb-NO" i="1" dirty="0"/>
              <a:t>potensielt</a:t>
            </a:r>
            <a:r>
              <a:rPr lang="nb-NO" dirty="0"/>
              <a:t> kan testes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«Heterogenitet i effekt»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(Større) effekt for noen enn andre?</a:t>
            </a:r>
          </a:p>
          <a:p>
            <a:pPr marL="755424" lvl="1" indent="-377712" defTabSz="302170">
              <a:spcBef>
                <a:spcPts val="2320"/>
              </a:spcBef>
              <a:defRPr sz="3384"/>
            </a:pPr>
            <a:r>
              <a:rPr lang="nb-NO" dirty="0"/>
              <a:t>«noen»=</a:t>
            </a:r>
            <a:r>
              <a:rPr lang="nb-NO" dirty="0" err="1"/>
              <a:t>feks</a:t>
            </a:r>
            <a:r>
              <a:rPr lang="nb-NO" dirty="0"/>
              <a:t> kjønn, skoler, byer, kliniske subgrupper, utfall (</a:t>
            </a:r>
            <a:r>
              <a:rPr lang="nb-NO" dirty="0" err="1"/>
              <a:t>feks</a:t>
            </a:r>
            <a:r>
              <a:rPr lang="nb-NO" dirty="0"/>
              <a:t> type vansker)</a:t>
            </a:r>
          </a:p>
          <a:p>
            <a:pPr marL="755424" lvl="1" indent="-377712" defTabSz="302170">
              <a:spcBef>
                <a:spcPts val="2320"/>
              </a:spcBef>
              <a:defRPr sz="3384"/>
            </a:pPr>
            <a:r>
              <a:rPr lang="nb-NO" dirty="0"/>
              <a:t>Teste forskjeller mellom subgrupper</a:t>
            </a:r>
          </a:p>
          <a:p>
            <a:pPr marL="755424" lvl="1" indent="-377712" defTabSz="302170">
              <a:spcBef>
                <a:spcPts val="2320"/>
              </a:spcBef>
              <a:defRPr sz="3384"/>
            </a:pPr>
            <a:r>
              <a:rPr lang="nb-NO" dirty="0"/>
              <a:t>Lav styrke er en risiko for type II (konkluderer med at det ikke er en forskjell når det egentlig er det pga. store standardfeil)</a:t>
            </a:r>
          </a:p>
          <a:p>
            <a:pPr defTabSz="318242">
              <a:spcBef>
                <a:spcPts val="2461"/>
              </a:spcBef>
              <a:defRPr sz="356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354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Effektstørrelse vs. retning på effekt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Er variasjon i effektstørrelse mellom grupper indikasjon på svak ytre validitet?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jenter r=.3; gutter r=.5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Løst definert: Nei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Hvorfor ikke?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De går i samme retning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Hypoteser definerer sjeldent effektstørrelser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Praktisk betydning er kun delvis assosiert med effektstørrelser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795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Trusler mot ytre validitet som krever tenking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Kan resultatet generaliseres?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Andre tidspunkter?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Andre populasjoner?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Andre situasjoner?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Utvalg (ikke-representativitet)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Historie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Setting/kontekst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084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Utvalg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pic>
        <p:nvPicPr>
          <p:cNvPr id="5" name="bilde" descr="bilde">
            <a:extLst>
              <a:ext uri="{FF2B5EF4-FFF2-40B4-BE49-F238E27FC236}">
                <a16:creationId xmlns:a16="http://schemas.microsoft.com/office/drawing/2014/main" id="{9FE215AC-B375-4487-A725-C79883D37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873" y="746954"/>
            <a:ext cx="5908401" cy="5364091"/>
          </a:xfrm>
          <a:prstGeom prst="rect">
            <a:avLst/>
          </a:prstGeom>
          <a:ln w="889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40959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Utvalg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Hvordan påvirker utvalget tolkning av resultatet?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Sannsynlighetsutvalg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Bekvemmelighetsutvalg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142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Mål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Gjennomgå det dere har lest</a:t>
            </a:r>
          </a:p>
          <a:p>
            <a:r>
              <a:rPr lang="nb-NO" dirty="0"/>
              <a:t>Supplere det dere har lest</a:t>
            </a:r>
          </a:p>
          <a:p>
            <a:r>
              <a:rPr lang="nb-NO" dirty="0"/>
              <a:t>Gi perspektiver og innsikt</a:t>
            </a:r>
          </a:p>
          <a:p>
            <a:r>
              <a:rPr lang="nb-NO" dirty="0"/>
              <a:t>Gi redskaper til å tenke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928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Enkelt</a:t>
            </a:r>
            <a:r>
              <a:rPr lang="en-US" dirty="0"/>
              <a:t> </a:t>
            </a:r>
            <a:r>
              <a:rPr lang="en-US" dirty="0" err="1"/>
              <a:t>sannsynlighetsutvalg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/>
              <a:t>Alle i </a:t>
            </a:r>
            <a:r>
              <a:rPr lang="en-US" dirty="0" err="1"/>
              <a:t>populasjonen</a:t>
            </a:r>
            <a:r>
              <a:rPr lang="en-US" dirty="0"/>
              <a:t> har </a:t>
            </a:r>
            <a:r>
              <a:rPr lang="en-US" dirty="0" err="1"/>
              <a:t>lik</a:t>
            </a:r>
            <a:r>
              <a:rPr lang="en-US" dirty="0"/>
              <a:t> </a:t>
            </a:r>
            <a:r>
              <a:rPr lang="en-US" dirty="0" err="1"/>
              <a:t>sjanse</a:t>
            </a:r>
            <a:r>
              <a:rPr lang="en-US" dirty="0"/>
              <a:t> for å </a:t>
            </a:r>
            <a:r>
              <a:rPr lang="en-US" dirty="0" err="1"/>
              <a:t>bli</a:t>
            </a:r>
            <a:r>
              <a:rPr lang="en-US" dirty="0"/>
              <a:t> </a:t>
            </a:r>
            <a:r>
              <a:rPr lang="en-US" dirty="0" err="1"/>
              <a:t>samplet</a:t>
            </a:r>
            <a:r>
              <a:rPr lang="en-US" dirty="0"/>
              <a:t> 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/>
              <a:t>(i </a:t>
            </a:r>
            <a:r>
              <a:rPr lang="en-US" dirty="0" err="1"/>
              <a:t>prinsippet</a:t>
            </a:r>
            <a:r>
              <a:rPr lang="en-US" dirty="0"/>
              <a:t>) </a:t>
            </a:r>
            <a:r>
              <a:rPr lang="en-US" dirty="0" err="1"/>
              <a:t>Representativt</a:t>
            </a:r>
            <a:r>
              <a:rPr lang="en-US" dirty="0"/>
              <a:t> for </a:t>
            </a:r>
            <a:r>
              <a:rPr lang="en-US" dirty="0" err="1"/>
              <a:t>populasjonen</a:t>
            </a:r>
            <a:r>
              <a:rPr lang="en-US" dirty="0"/>
              <a:t> = </a:t>
            </a:r>
            <a:r>
              <a:rPr lang="en-US" dirty="0" err="1"/>
              <a:t>generaliserbart</a:t>
            </a: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en-US" dirty="0" err="1"/>
              <a:t>Krever</a:t>
            </a:r>
            <a:r>
              <a:rPr lang="en-US" dirty="0"/>
              <a:t> at </a:t>
            </a:r>
            <a:r>
              <a:rPr lang="en-US" dirty="0" err="1"/>
              <a:t>populasjonen</a:t>
            </a:r>
            <a:r>
              <a:rPr lang="en-US" dirty="0"/>
              <a:t> er vel </a:t>
            </a:r>
            <a:r>
              <a:rPr lang="en-US" dirty="0" err="1"/>
              <a:t>definert</a:t>
            </a: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en-US" dirty="0" err="1"/>
              <a:t>Untaket</a:t>
            </a:r>
            <a:r>
              <a:rPr lang="en-US" dirty="0"/>
              <a:t> i </a:t>
            </a:r>
            <a:r>
              <a:rPr lang="en-US" dirty="0" err="1"/>
              <a:t>vårt</a:t>
            </a:r>
            <a:r>
              <a:rPr lang="en-US" dirty="0"/>
              <a:t> felt; (Barn i Bergen)</a:t>
            </a:r>
          </a:p>
          <a:p>
            <a:pPr marL="0" indent="0" defTabSz="302170">
              <a:spcBef>
                <a:spcPts val="2320"/>
              </a:spcBef>
              <a:buNone/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313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Stratifisert</a:t>
            </a:r>
            <a:r>
              <a:rPr lang="en-US" dirty="0"/>
              <a:t> </a:t>
            </a:r>
            <a:r>
              <a:rPr lang="en-US" dirty="0" err="1"/>
              <a:t>sannsynlighetsutvalg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 err="1"/>
              <a:t>Definere</a:t>
            </a:r>
            <a:r>
              <a:rPr lang="en-US" dirty="0"/>
              <a:t> </a:t>
            </a:r>
            <a:r>
              <a:rPr lang="en-US" dirty="0" err="1"/>
              <a:t>subgrupper</a:t>
            </a:r>
            <a:r>
              <a:rPr lang="en-US" dirty="0"/>
              <a:t> av interesse (</a:t>
            </a:r>
            <a:r>
              <a:rPr lang="en-US" dirty="0" err="1"/>
              <a:t>etnisk</a:t>
            </a:r>
            <a:r>
              <a:rPr lang="en-US" dirty="0"/>
              <a:t> </a:t>
            </a:r>
            <a:r>
              <a:rPr lang="en-US" dirty="0" err="1"/>
              <a:t>minoritet</a:t>
            </a:r>
            <a:r>
              <a:rPr lang="en-US" dirty="0"/>
              <a:t>)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/>
              <a:t>Alle i </a:t>
            </a:r>
            <a:r>
              <a:rPr lang="en-US" dirty="0" err="1"/>
              <a:t>subgruppen</a:t>
            </a:r>
            <a:r>
              <a:rPr lang="en-US" dirty="0"/>
              <a:t> har </a:t>
            </a:r>
            <a:r>
              <a:rPr lang="en-US" dirty="0" err="1"/>
              <a:t>lik</a:t>
            </a:r>
            <a:r>
              <a:rPr lang="en-US" dirty="0"/>
              <a:t> </a:t>
            </a:r>
            <a:r>
              <a:rPr lang="en-US" dirty="0" err="1"/>
              <a:t>sjanse</a:t>
            </a:r>
            <a:r>
              <a:rPr lang="en-US" dirty="0"/>
              <a:t> for å </a:t>
            </a:r>
            <a:r>
              <a:rPr lang="en-US" dirty="0" err="1"/>
              <a:t>bli</a:t>
            </a:r>
            <a:r>
              <a:rPr lang="en-US" dirty="0"/>
              <a:t> </a:t>
            </a:r>
            <a:r>
              <a:rPr lang="en-US" dirty="0" err="1"/>
              <a:t>samplet</a:t>
            </a:r>
            <a:r>
              <a:rPr lang="en-US" dirty="0"/>
              <a:t> 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en-US" dirty="0" err="1"/>
              <a:t>resultater</a:t>
            </a:r>
            <a:r>
              <a:rPr lang="en-US" dirty="0"/>
              <a:t> </a:t>
            </a:r>
            <a:r>
              <a:rPr lang="en-US" dirty="0" err="1"/>
              <a:t>vektes</a:t>
            </a:r>
            <a:r>
              <a:rPr lang="en-US" dirty="0"/>
              <a:t> </a:t>
            </a:r>
            <a:r>
              <a:rPr lang="en-US" dirty="0" err="1"/>
              <a:t>tilbake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populasjonen</a:t>
            </a:r>
            <a:r>
              <a:rPr lang="en-US" dirty="0"/>
              <a:t> = </a:t>
            </a:r>
            <a:r>
              <a:rPr lang="en-US" dirty="0" err="1"/>
              <a:t>generaliserbart</a:t>
            </a:r>
            <a:r>
              <a:rPr lang="en-US" dirty="0"/>
              <a:t> 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 err="1"/>
              <a:t>Sikrer</a:t>
            </a:r>
            <a:r>
              <a:rPr lang="en-US" dirty="0"/>
              <a:t> at </a:t>
            </a:r>
            <a:r>
              <a:rPr lang="en-US" dirty="0" err="1"/>
              <a:t>små</a:t>
            </a:r>
            <a:r>
              <a:rPr lang="en-US" dirty="0"/>
              <a:t> </a:t>
            </a:r>
            <a:r>
              <a:rPr lang="en-US" dirty="0" err="1"/>
              <a:t>grupper</a:t>
            </a:r>
            <a:r>
              <a:rPr lang="en-US" dirty="0"/>
              <a:t> er </a:t>
            </a:r>
            <a:r>
              <a:rPr lang="en-US" dirty="0" err="1"/>
              <a:t>representert</a:t>
            </a: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en-US" dirty="0" err="1"/>
              <a:t>Noen</a:t>
            </a:r>
            <a:r>
              <a:rPr lang="en-US" dirty="0"/>
              <a:t> </a:t>
            </a:r>
            <a:r>
              <a:rPr lang="en-US" dirty="0" err="1"/>
              <a:t>eksempler</a:t>
            </a:r>
            <a:r>
              <a:rPr lang="en-US" dirty="0"/>
              <a:t>: ECLS i USA, </a:t>
            </a:r>
            <a:r>
              <a:rPr lang="en-US" dirty="0" err="1"/>
              <a:t>Trygg</a:t>
            </a:r>
            <a:r>
              <a:rPr lang="en-US" dirty="0"/>
              <a:t> i Trondheim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8728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Enhetsutvalg</a:t>
            </a:r>
            <a:r>
              <a:rPr lang="en-US" dirty="0"/>
              <a:t> (cluster sampling)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 err="1"/>
              <a:t>Velger</a:t>
            </a:r>
            <a:r>
              <a:rPr lang="en-US" dirty="0"/>
              <a:t> </a:t>
            </a:r>
            <a:r>
              <a:rPr lang="en-US" dirty="0" err="1"/>
              <a:t>enhet</a:t>
            </a:r>
            <a:r>
              <a:rPr lang="en-US" dirty="0"/>
              <a:t> (</a:t>
            </a:r>
            <a:r>
              <a:rPr lang="en-US" dirty="0" err="1"/>
              <a:t>feks</a:t>
            </a:r>
            <a:r>
              <a:rPr lang="en-US" dirty="0"/>
              <a:t> </a:t>
            </a:r>
            <a:r>
              <a:rPr lang="en-US" dirty="0" err="1"/>
              <a:t>skoler</a:t>
            </a:r>
            <a:r>
              <a:rPr lang="en-US" dirty="0"/>
              <a:t>) </a:t>
            </a:r>
            <a:r>
              <a:rPr lang="en-US" dirty="0" err="1"/>
              <a:t>tilfeldig</a:t>
            </a: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en-US" dirty="0" err="1"/>
              <a:t>kan</a:t>
            </a:r>
            <a:r>
              <a:rPr lang="en-US" dirty="0"/>
              <a:t> sample </a:t>
            </a:r>
            <a:r>
              <a:rPr lang="en-US" dirty="0" err="1"/>
              <a:t>tilfeldig</a:t>
            </a:r>
            <a:r>
              <a:rPr lang="en-US" dirty="0"/>
              <a:t> </a:t>
            </a:r>
            <a:r>
              <a:rPr lang="en-US" dirty="0" err="1"/>
              <a:t>innad</a:t>
            </a:r>
            <a:r>
              <a:rPr lang="en-US" dirty="0"/>
              <a:t> i </a:t>
            </a:r>
            <a:r>
              <a:rPr lang="en-US" dirty="0" err="1"/>
              <a:t>skoler</a:t>
            </a:r>
            <a:endParaRPr lang="en-US" dirty="0"/>
          </a:p>
          <a:p>
            <a:pPr marL="1292112" lvl="2" indent="-377712" defTabSz="302170">
              <a:spcBef>
                <a:spcPts val="2320"/>
              </a:spcBef>
              <a:defRPr sz="3384"/>
            </a:pPr>
            <a:r>
              <a:rPr lang="en-US" dirty="0" err="1"/>
              <a:t>klasser</a:t>
            </a:r>
            <a:endParaRPr lang="en-US" dirty="0"/>
          </a:p>
          <a:p>
            <a:pPr marL="1292112" lvl="2" indent="-377712" defTabSz="302170">
              <a:spcBef>
                <a:spcPts val="2320"/>
              </a:spcBef>
              <a:defRPr sz="3384"/>
            </a:pPr>
            <a:r>
              <a:rPr lang="en-US" dirty="0" err="1"/>
              <a:t>individer</a:t>
            </a: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en-US" dirty="0" err="1"/>
              <a:t>generaliserbart</a:t>
            </a: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en-US" dirty="0" err="1"/>
              <a:t>eksempel</a:t>
            </a:r>
            <a:r>
              <a:rPr lang="en-US" dirty="0"/>
              <a:t>: PISA, TIMMS/PIRLS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186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Sannsynlighetsutvalg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640" y="1775291"/>
            <a:ext cx="5419987" cy="4351338"/>
          </a:xfrm>
        </p:spPr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sz="3200" dirty="0"/>
              <a:t>(</a:t>
            </a:r>
            <a:r>
              <a:rPr lang="en-US" sz="3200" dirty="0" err="1"/>
              <a:t>potensielle</a:t>
            </a:r>
            <a:r>
              <a:rPr lang="en-US" sz="3200" dirty="0"/>
              <a:t>) </a:t>
            </a:r>
            <a:r>
              <a:rPr lang="en-US" sz="3200" dirty="0" err="1"/>
              <a:t>muligheter</a:t>
            </a:r>
            <a:endParaRPr lang="en-US" sz="3200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sz="2800" dirty="0"/>
              <a:t>Effekter i populasjonen (hvis kausalt design)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sz="2800" dirty="0"/>
              <a:t>Forekomst i populasjonen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sz="2800" dirty="0"/>
              <a:t>Sammenhenger i populasjonen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4D15C5-D97D-46C9-91DE-98D7C9B5E928}"/>
              </a:ext>
            </a:extLst>
          </p:cNvPr>
          <p:cNvSpPr txBox="1">
            <a:spLocks/>
          </p:cNvSpPr>
          <p:nvPr/>
        </p:nvSpPr>
        <p:spPr>
          <a:xfrm>
            <a:off x="6096000" y="1775291"/>
            <a:ext cx="577824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sz="3800" dirty="0"/>
              <a:t>(</a:t>
            </a:r>
            <a:r>
              <a:rPr lang="en-US" sz="3800" dirty="0" err="1"/>
              <a:t>potensielle</a:t>
            </a:r>
            <a:r>
              <a:rPr lang="en-US" sz="3800" dirty="0"/>
              <a:t>) </a:t>
            </a:r>
            <a:r>
              <a:rPr lang="en-US" sz="3800" dirty="0" err="1"/>
              <a:t>trussler</a:t>
            </a:r>
            <a:endParaRPr lang="en-US" sz="3800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sz="3300" dirty="0"/>
              <a:t>Selektiv deltagelse</a:t>
            </a:r>
          </a:p>
          <a:p>
            <a:pPr marL="1292112" lvl="2" indent="-377712" defTabSz="302170">
              <a:spcBef>
                <a:spcPts val="2320"/>
              </a:spcBef>
              <a:defRPr sz="3384"/>
            </a:pPr>
            <a:r>
              <a:rPr lang="nb-NO" sz="3300" dirty="0"/>
              <a:t>Hvor representativ er faktisk utvalget</a:t>
            </a:r>
          </a:p>
          <a:p>
            <a:pPr marL="1292112" lvl="2" indent="-377712" defTabSz="302170">
              <a:spcBef>
                <a:spcPts val="2320"/>
              </a:spcBef>
              <a:defRPr sz="3384"/>
            </a:pPr>
            <a:r>
              <a:rPr lang="nb-NO" sz="3300" dirty="0"/>
              <a:t>Hvem deltar når de blir utvalgt?</a:t>
            </a:r>
          </a:p>
          <a:p>
            <a:pPr marL="1292112" lvl="2" indent="-377712" defTabSz="302170">
              <a:spcBef>
                <a:spcPts val="2320"/>
              </a:spcBef>
              <a:defRPr sz="3384"/>
            </a:pPr>
            <a:r>
              <a:rPr lang="nb-NO" sz="3300" dirty="0"/>
              <a:t>Frafall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sz="3300" dirty="0"/>
              <a:t>Løsning: sammenligne utvalg og populasjon 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sz="3384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sz="3384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sz="3384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sz="3384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sz="3384" dirty="0"/>
          </a:p>
        </p:txBody>
      </p:sp>
    </p:spTree>
    <p:extLst>
      <p:ext uri="{BB962C8B-B14F-4D97-AF65-F5344CB8AC3E}">
        <p14:creationId xmlns:p14="http://schemas.microsoft.com/office/powerpoint/2010/main" val="8606254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Bekvemmelighetsutvalg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Ikke tilfeldig: «rett sted til rett tid»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Mest vanlig i vårt felt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Det dere (mest sannsynlig) vil gjøre hvis dere samler data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Krever at vi tenker enda mer:</a:t>
            </a:r>
          </a:p>
          <a:p>
            <a:pPr marL="1292112" lvl="2" indent="-377712" defTabSz="302170">
              <a:spcBef>
                <a:spcPts val="2320"/>
              </a:spcBef>
              <a:defRPr sz="3384"/>
            </a:pPr>
            <a:r>
              <a:rPr lang="nb-NO" dirty="0"/>
              <a:t>Hva er truslene mot </a:t>
            </a:r>
            <a:r>
              <a:rPr lang="nb-NO" dirty="0" err="1"/>
              <a:t>generaliserbarhet</a:t>
            </a:r>
            <a:r>
              <a:rPr lang="nb-NO" dirty="0"/>
              <a:t>?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5572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S</a:t>
            </a:r>
            <a:r>
              <a:rPr lang="en-US" dirty="0" err="1"/>
              <a:t>trategisk</a:t>
            </a:r>
            <a:r>
              <a:rPr lang="en-US" dirty="0"/>
              <a:t> </a:t>
            </a:r>
            <a:r>
              <a:rPr lang="en-US" dirty="0" err="1"/>
              <a:t>utvalg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28750" cy="4351338"/>
          </a:xfrm>
        </p:spPr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Definere tid og sted for utvalg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Inkludere de som kommer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AA39E88-C476-4810-8E26-BC513F8ACE29}"/>
              </a:ext>
            </a:extLst>
          </p:cNvPr>
          <p:cNvSpPr txBox="1">
            <a:spLocks/>
          </p:cNvSpPr>
          <p:nvPr/>
        </p:nvSpPr>
        <p:spPr>
          <a:xfrm>
            <a:off x="5940105" y="1690688"/>
            <a:ext cx="6450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234664">
              <a:spcBef>
                <a:spcPts val="1828"/>
              </a:spcBef>
              <a:buNone/>
              <a:defRPr sz="2628"/>
            </a:pPr>
            <a:r>
              <a:rPr lang="en-US" sz="2628" dirty="0"/>
              <a:t>Eksempel: </a:t>
            </a:r>
          </a:p>
          <a:p>
            <a:pPr marL="293330" indent="-293330" defTabSz="234664">
              <a:spcBef>
                <a:spcPts val="1828"/>
              </a:spcBef>
              <a:defRPr sz="2628"/>
            </a:pPr>
            <a:r>
              <a:rPr lang="en-US" sz="2628" dirty="0"/>
              <a:t>Barns </a:t>
            </a:r>
            <a:r>
              <a:rPr lang="en-US" sz="2628" dirty="0" err="1"/>
              <a:t>Sosiale</a:t>
            </a:r>
            <a:r>
              <a:rPr lang="en-US" sz="2628" dirty="0"/>
              <a:t> </a:t>
            </a:r>
            <a:r>
              <a:rPr lang="en-US" sz="2628" dirty="0" err="1"/>
              <a:t>Utvikling</a:t>
            </a:r>
            <a:r>
              <a:rPr lang="en-US" sz="2628" dirty="0"/>
              <a:t> (NUBU)</a:t>
            </a:r>
          </a:p>
          <a:p>
            <a:pPr marL="586660" lvl="1" indent="-293330" defTabSz="234664">
              <a:spcBef>
                <a:spcPts val="1828"/>
              </a:spcBef>
              <a:defRPr sz="2628"/>
            </a:pPr>
            <a:r>
              <a:rPr lang="en-US" sz="2628" dirty="0"/>
              <a:t>5 </a:t>
            </a:r>
            <a:r>
              <a:rPr lang="en-US" sz="2628" dirty="0" err="1"/>
              <a:t>kommuner</a:t>
            </a:r>
            <a:endParaRPr lang="en-US" sz="2628" dirty="0"/>
          </a:p>
          <a:p>
            <a:pPr marL="879989" lvl="2" indent="-293330" defTabSz="234664">
              <a:spcBef>
                <a:spcPts val="1828"/>
              </a:spcBef>
              <a:defRPr sz="2628"/>
            </a:pPr>
            <a:r>
              <a:rPr lang="en-US" sz="2628" dirty="0" err="1"/>
              <a:t>Nær</a:t>
            </a:r>
            <a:r>
              <a:rPr lang="en-US" sz="2628" dirty="0"/>
              <a:t> Oslo </a:t>
            </a:r>
          </a:p>
          <a:p>
            <a:pPr marL="879989" lvl="2" indent="-293330" defTabSz="234664">
              <a:spcBef>
                <a:spcPts val="1828"/>
              </a:spcBef>
              <a:defRPr sz="2628"/>
            </a:pPr>
            <a:r>
              <a:rPr lang="en-US" sz="2628" dirty="0"/>
              <a:t>«</a:t>
            </a:r>
            <a:r>
              <a:rPr lang="en-US" sz="2628" dirty="0" err="1"/>
              <a:t>representativ</a:t>
            </a:r>
            <a:r>
              <a:rPr lang="en-US" sz="2628" dirty="0"/>
              <a:t>» </a:t>
            </a:r>
            <a:r>
              <a:rPr lang="en-US" sz="2628" dirty="0" err="1"/>
              <a:t>demografi</a:t>
            </a:r>
            <a:endParaRPr lang="en-US" sz="2628" dirty="0"/>
          </a:p>
          <a:p>
            <a:pPr marL="586660" lvl="1" indent="-293330" defTabSz="234664">
              <a:spcBef>
                <a:spcPts val="1828"/>
              </a:spcBef>
              <a:defRPr sz="2628"/>
            </a:pPr>
            <a:r>
              <a:rPr lang="en-US" sz="2628" dirty="0"/>
              <a:t>3 </a:t>
            </a:r>
            <a:r>
              <a:rPr lang="en-US" sz="2628" dirty="0" err="1"/>
              <a:t>kohorter</a:t>
            </a:r>
            <a:endParaRPr lang="en-US" sz="2628" dirty="0"/>
          </a:p>
          <a:p>
            <a:pPr marL="586660" lvl="1" indent="-293330" defTabSz="234664">
              <a:spcBef>
                <a:spcPts val="1828"/>
              </a:spcBef>
              <a:defRPr sz="2628"/>
            </a:pPr>
            <a:r>
              <a:rPr lang="en-US" sz="2628" dirty="0"/>
              <a:t>Alle </a:t>
            </a:r>
            <a:r>
              <a:rPr lang="en-US" sz="2628" dirty="0" err="1"/>
              <a:t>som</a:t>
            </a:r>
            <a:r>
              <a:rPr lang="en-US" sz="2628" dirty="0"/>
              <a:t> </a:t>
            </a:r>
            <a:r>
              <a:rPr lang="en-US" sz="2628" dirty="0" err="1"/>
              <a:t>kom</a:t>
            </a:r>
            <a:r>
              <a:rPr lang="en-US" sz="2628" dirty="0"/>
              <a:t> </a:t>
            </a:r>
            <a:r>
              <a:rPr lang="en-US" sz="2628" dirty="0" err="1"/>
              <a:t>på</a:t>
            </a:r>
            <a:r>
              <a:rPr lang="en-US" sz="2628" dirty="0"/>
              <a:t> </a:t>
            </a:r>
            <a:r>
              <a:rPr lang="en-US" sz="2628" dirty="0" err="1"/>
              <a:t>helsestasjon</a:t>
            </a:r>
            <a:r>
              <a:rPr lang="en-US" sz="2628" dirty="0"/>
              <a:t> </a:t>
            </a:r>
            <a:r>
              <a:rPr lang="en-US" sz="2628" dirty="0" err="1"/>
              <a:t>ble</a:t>
            </a:r>
            <a:r>
              <a:rPr lang="en-US" sz="2628" dirty="0"/>
              <a:t> </a:t>
            </a:r>
            <a:r>
              <a:rPr lang="en-US" sz="2628" dirty="0" err="1"/>
              <a:t>invitert</a:t>
            </a:r>
            <a:endParaRPr lang="en-US" sz="2628" dirty="0"/>
          </a:p>
          <a:p>
            <a:pPr marL="879989" lvl="2" indent="-293330" defTabSz="234664">
              <a:spcBef>
                <a:spcPts val="1828"/>
              </a:spcBef>
              <a:defRPr sz="2628"/>
            </a:pPr>
            <a:r>
              <a:rPr lang="en-US" sz="2628" dirty="0"/>
              <a:t>60% </a:t>
            </a:r>
            <a:r>
              <a:rPr lang="en-US" sz="2628" dirty="0" err="1"/>
              <a:t>deltok</a:t>
            </a:r>
            <a:r>
              <a:rPr lang="en-US" sz="2628" dirty="0"/>
              <a:t> 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sz="3384" dirty="0"/>
          </a:p>
        </p:txBody>
      </p:sp>
    </p:spTree>
    <p:extLst>
      <p:ext uri="{BB962C8B-B14F-4D97-AF65-F5344CB8AC3E}">
        <p14:creationId xmlns:p14="http://schemas.microsoft.com/office/powerpoint/2010/main" val="11132381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S</a:t>
            </a:r>
            <a:r>
              <a:rPr lang="en-US" dirty="0" err="1"/>
              <a:t>trategisk</a:t>
            </a:r>
            <a:r>
              <a:rPr lang="en-US" dirty="0"/>
              <a:t> </a:t>
            </a:r>
            <a:r>
              <a:rPr lang="en-US" dirty="0" err="1"/>
              <a:t>bekvemmelighetsutvalg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640" y="1775291"/>
            <a:ext cx="5419987" cy="4351338"/>
          </a:xfrm>
        </p:spPr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sz="3200" dirty="0"/>
              <a:t>(</a:t>
            </a:r>
            <a:r>
              <a:rPr lang="en-US" sz="3200" dirty="0" err="1"/>
              <a:t>potensielle</a:t>
            </a:r>
            <a:r>
              <a:rPr lang="en-US" sz="3200" dirty="0"/>
              <a:t>) </a:t>
            </a:r>
            <a:r>
              <a:rPr lang="en-US" sz="3200" dirty="0" err="1"/>
              <a:t>muligheter</a:t>
            </a:r>
            <a:endParaRPr lang="en-US" sz="3200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sz="2800" dirty="0"/>
              <a:t>Effekter i populasjonen (hvis kausalt design)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sz="2800" dirty="0"/>
              <a:t>Sammenhenger i populasjonen (hvis vi kan sannsynliggjøre noen grad av representativitet)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4D15C5-D97D-46C9-91DE-98D7C9B5E928}"/>
              </a:ext>
            </a:extLst>
          </p:cNvPr>
          <p:cNvSpPr txBox="1">
            <a:spLocks/>
          </p:cNvSpPr>
          <p:nvPr/>
        </p:nvSpPr>
        <p:spPr>
          <a:xfrm>
            <a:off x="6096000" y="1775291"/>
            <a:ext cx="577824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sz="3800" dirty="0"/>
              <a:t>(</a:t>
            </a:r>
            <a:r>
              <a:rPr lang="en-US" sz="3800" dirty="0" err="1"/>
              <a:t>potensielle</a:t>
            </a:r>
            <a:r>
              <a:rPr lang="en-US" sz="3800" dirty="0"/>
              <a:t>) </a:t>
            </a:r>
            <a:r>
              <a:rPr lang="en-US" sz="3800" dirty="0" err="1"/>
              <a:t>trussler</a:t>
            </a:r>
            <a:endParaRPr lang="en-US" sz="3800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sz="3300" dirty="0"/>
              <a:t>Selektiv deltagelse</a:t>
            </a:r>
          </a:p>
          <a:p>
            <a:pPr marL="1292112" lvl="2" indent="-377712" defTabSz="302170">
              <a:spcBef>
                <a:spcPts val="2320"/>
              </a:spcBef>
              <a:defRPr sz="3384"/>
            </a:pPr>
            <a:r>
              <a:rPr lang="nb-NO" sz="3300" dirty="0"/>
              <a:t>Hvor representativ er faktisk utvalget</a:t>
            </a:r>
          </a:p>
          <a:p>
            <a:pPr marL="1292112" lvl="2" indent="-377712" defTabSz="302170">
              <a:spcBef>
                <a:spcPts val="2320"/>
              </a:spcBef>
              <a:defRPr sz="3384"/>
            </a:pPr>
            <a:r>
              <a:rPr lang="nb-NO" sz="3300" dirty="0"/>
              <a:t>Hvem deltar når de blir utvalgt?</a:t>
            </a:r>
          </a:p>
          <a:p>
            <a:pPr marL="1292112" lvl="2" indent="-377712" defTabSz="302170">
              <a:spcBef>
                <a:spcPts val="2320"/>
              </a:spcBef>
              <a:defRPr sz="3384"/>
            </a:pPr>
            <a:r>
              <a:rPr lang="nb-NO" sz="3300" dirty="0"/>
              <a:t>Frafall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sz="3300" dirty="0"/>
              <a:t>Løsning: sammenligne utvalg og populasjon 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sz="3384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sz="3384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sz="3384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endParaRPr lang="en-US" sz="3384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sz="3384" dirty="0"/>
          </a:p>
        </p:txBody>
      </p:sp>
    </p:spTree>
    <p:extLst>
      <p:ext uri="{BB962C8B-B14F-4D97-AF65-F5344CB8AC3E}">
        <p14:creationId xmlns:p14="http://schemas.microsoft.com/office/powerpoint/2010/main" val="3176916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Trusler mot ytre validitet som krever tenking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Utvalg (ikke-representativitet)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Historie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Setting/kontekst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6865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Historie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Er tolkningen generaliserbar til andre tidsrom?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Effekt av barnehage i 1975-1980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Kan dette informere oss om barnehagen i dag?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Kohorteffekter (variasjon mellom årskull)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Endringer i kontekst, f.eks. 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Policy  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Sosialt miljø 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Segregering/fattigdom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8867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Setting/kontekst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Land/region, f.eks.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Er resultater fra Norge relevante i Hellas?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Er resultater fra Oslo relevante i Narvik?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724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 dag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Hvilke trusler finnes? Hva kan testes? Hva kan bare tenkes?</a:t>
            </a:r>
          </a:p>
          <a:p>
            <a:r>
              <a:rPr lang="nb-NO" dirty="0"/>
              <a:t>Utvalgsmetoder</a:t>
            </a:r>
          </a:p>
          <a:p>
            <a:r>
              <a:rPr lang="nb-NO" dirty="0"/>
              <a:t>Replikasjon</a:t>
            </a:r>
          </a:p>
          <a:p>
            <a:r>
              <a:rPr lang="nb-NO" dirty="0"/>
              <a:t>Effektstørrelser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1D0B730-812C-4321-8AA6-5B7B536EDDC5}"/>
              </a:ext>
            </a:extLst>
          </p:cNvPr>
          <p:cNvSpPr txBox="1">
            <a:spLocks/>
          </p:cNvSpPr>
          <p:nvPr/>
        </p:nvSpPr>
        <p:spPr>
          <a:xfrm>
            <a:off x="6694414" y="3280095"/>
            <a:ext cx="4811785" cy="153518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dirty="0"/>
              <a:t>Slides fra SPED 4010, (Zachrisson, 2020)</a:t>
            </a:r>
          </a:p>
          <a:p>
            <a:r>
              <a:rPr lang="nb-NO" dirty="0"/>
              <a:t>Lund et al (2002), Kapittel 4</a:t>
            </a:r>
          </a:p>
        </p:txBody>
      </p:sp>
    </p:spTree>
    <p:extLst>
      <p:ext uri="{BB962C8B-B14F-4D97-AF65-F5344CB8AC3E}">
        <p14:creationId xmlns:p14="http://schemas.microsoft.com/office/powerpoint/2010/main" val="2127204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Hvordan kan vi tenke rundt dette?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Kjenne/undersøke relevante forhold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Ekstern informasjon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Kritisk vurdering av forskjeller/likheter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3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Replikasjon (kan det reproduseres)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Studier gjøres på nytt/gjentas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Kunnskap er kumulativ</a:t>
            </a:r>
          </a:p>
          <a:p>
            <a:pPr marL="1292112" lvl="2" indent="-377712" defTabSz="302170">
              <a:spcBef>
                <a:spcPts val="2320"/>
              </a:spcBef>
              <a:defRPr sz="3384"/>
            </a:pPr>
            <a:r>
              <a:rPr lang="nb-NO" dirty="0"/>
              <a:t>Kunnskap er foreløpig </a:t>
            </a:r>
          </a:p>
          <a:p>
            <a:pPr marL="1292112" lvl="2" indent="-377712" defTabSz="302170">
              <a:spcBef>
                <a:spcPts val="2320"/>
              </a:spcBef>
              <a:defRPr sz="3384"/>
            </a:pPr>
            <a:r>
              <a:rPr lang="nb-NO" dirty="0"/>
              <a:t>Popper/falsifikasjonisme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Støtter/svekker </a:t>
            </a:r>
            <a:r>
              <a:rPr lang="nb-NO" dirty="0" err="1"/>
              <a:t>generaliserbarhet</a:t>
            </a: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7201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En studie er ikke nok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En studie kan ha tilfeldige resultater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Sampling </a:t>
            </a:r>
            <a:r>
              <a:rPr lang="nb-NO" dirty="0" err="1"/>
              <a:t>error</a:t>
            </a:r>
            <a:r>
              <a:rPr lang="nb-NO" dirty="0"/>
              <a:t> (utvalget er ikke representativt)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Tilfeldige resultater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Problemer med design/gjennomføring 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 err="1"/>
              <a:t>Publication</a:t>
            </a:r>
            <a:r>
              <a:rPr lang="nb-NO" dirty="0"/>
              <a:t> bias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6612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To typer replikasjoner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Konseptuelle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Ulik populasjon eller gjennomføring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Eksakt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Samme populasjon eller gjennomføring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100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To typer replikasjoner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Hva vil det si at et resultat har blitt </a:t>
            </a:r>
            <a:r>
              <a:rPr lang="nb-NO" dirty="0" err="1"/>
              <a:t>replikert</a:t>
            </a:r>
            <a:r>
              <a:rPr lang="nb-NO" dirty="0"/>
              <a:t>?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Samme p-verdi?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Estimat innenfor 95% konfidensintervall?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Samme effektstørrelse?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(Vurdering, ikke eksakt svar)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1683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Replikasjon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pic>
        <p:nvPicPr>
          <p:cNvPr id="5" name="bilde" descr="bilde">
            <a:extLst>
              <a:ext uri="{FF2B5EF4-FFF2-40B4-BE49-F238E27FC236}">
                <a16:creationId xmlns:a16="http://schemas.microsoft.com/office/drawing/2014/main" id="{1759B835-3FD3-47C6-93CD-8DDA11B35487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650217" y="573024"/>
            <a:ext cx="7341633" cy="5711952"/>
          </a:xfrm>
          <a:prstGeom prst="rect">
            <a:avLst/>
          </a:prstGeom>
        </p:spPr>
      </p:pic>
      <p:sp>
        <p:nvSpPr>
          <p:cNvPr id="8" name="Rektangel">
            <a:extLst>
              <a:ext uri="{FF2B5EF4-FFF2-40B4-BE49-F238E27FC236}">
                <a16:creationId xmlns:a16="http://schemas.microsoft.com/office/drawing/2014/main" id="{9552C01B-05D7-41A9-AB5A-2BD187CADE96}"/>
              </a:ext>
            </a:extLst>
          </p:cNvPr>
          <p:cNvSpPr/>
          <p:nvPr/>
        </p:nvSpPr>
        <p:spPr>
          <a:xfrm>
            <a:off x="7156846" y="3352800"/>
            <a:ext cx="2200378" cy="309814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3200"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pPr>
            <a:endParaRPr sz="2250"/>
          </a:p>
        </p:txBody>
      </p:sp>
      <p:sp>
        <p:nvSpPr>
          <p:cNvPr id="9" name="Rektangel">
            <a:extLst>
              <a:ext uri="{FF2B5EF4-FFF2-40B4-BE49-F238E27FC236}">
                <a16:creationId xmlns:a16="http://schemas.microsoft.com/office/drawing/2014/main" id="{DED1F2F4-EAE4-4CC1-8DF6-1C39D246BA14}"/>
              </a:ext>
            </a:extLst>
          </p:cNvPr>
          <p:cNvSpPr/>
          <p:nvPr/>
        </p:nvSpPr>
        <p:spPr>
          <a:xfrm>
            <a:off x="6869906" y="3871024"/>
            <a:ext cx="1969294" cy="233615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3200"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pPr>
            <a:endParaRPr sz="2250"/>
          </a:p>
        </p:txBody>
      </p:sp>
      <p:sp>
        <p:nvSpPr>
          <p:cNvPr id="11" name="Opprinnelig studie">
            <a:extLst>
              <a:ext uri="{FF2B5EF4-FFF2-40B4-BE49-F238E27FC236}">
                <a16:creationId xmlns:a16="http://schemas.microsoft.com/office/drawing/2014/main" id="{3DCBEAF6-EDD2-401C-A84C-15FD0449775D}"/>
              </a:ext>
            </a:extLst>
          </p:cNvPr>
          <p:cNvSpPr txBox="1"/>
          <p:nvPr/>
        </p:nvSpPr>
        <p:spPr>
          <a:xfrm>
            <a:off x="9479283" y="3330856"/>
            <a:ext cx="1693542" cy="3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400">
                <a:solidFill>
                  <a:srgbClr val="FF2600"/>
                </a:solidFill>
              </a:defRPr>
            </a:lvl1pPr>
          </a:lstStyle>
          <a:p>
            <a:r>
              <a:rPr sz="1687" dirty="0" err="1"/>
              <a:t>Opprinnelig</a:t>
            </a:r>
            <a:r>
              <a:rPr sz="1687" dirty="0"/>
              <a:t> </a:t>
            </a:r>
            <a:r>
              <a:rPr sz="1687" dirty="0" err="1"/>
              <a:t>studie</a:t>
            </a:r>
            <a:endParaRPr sz="1687" dirty="0"/>
          </a:p>
        </p:txBody>
      </p:sp>
      <p:sp>
        <p:nvSpPr>
          <p:cNvPr id="12" name="Replikasjon">
            <a:extLst>
              <a:ext uri="{FF2B5EF4-FFF2-40B4-BE49-F238E27FC236}">
                <a16:creationId xmlns:a16="http://schemas.microsoft.com/office/drawing/2014/main" id="{941969AD-C1D8-43A0-8B13-EE48F87163ED}"/>
              </a:ext>
            </a:extLst>
          </p:cNvPr>
          <p:cNvSpPr txBox="1"/>
          <p:nvPr/>
        </p:nvSpPr>
        <p:spPr>
          <a:xfrm>
            <a:off x="9038150" y="3821952"/>
            <a:ext cx="1068114" cy="3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400">
                <a:solidFill>
                  <a:srgbClr val="FF2600"/>
                </a:solidFill>
              </a:defRPr>
            </a:lvl1pPr>
          </a:lstStyle>
          <a:p>
            <a:r>
              <a:rPr sz="1687" dirty="0" err="1"/>
              <a:t>Replikasjon</a:t>
            </a:r>
            <a:endParaRPr sz="1687" dirty="0"/>
          </a:p>
        </p:txBody>
      </p:sp>
    </p:spTree>
    <p:extLst>
      <p:ext uri="{BB962C8B-B14F-4D97-AF65-F5344CB8AC3E}">
        <p14:creationId xmlns:p14="http://schemas.microsoft.com/office/powerpoint/2010/main" val="2701737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 advAuto="0"/>
      <p:bldP spid="12" grpId="0" animBg="1" advAuto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Men replikasjon er ikke enkelt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pic>
        <p:nvPicPr>
          <p:cNvPr id="7" name="bilde" descr="bilde">
            <a:extLst>
              <a:ext uri="{FF2B5EF4-FFF2-40B4-BE49-F238E27FC236}">
                <a16:creationId xmlns:a16="http://schemas.microsoft.com/office/drawing/2014/main" id="{FCF44BEC-CF76-4782-8A69-9751B5CE99E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1380862"/>
            <a:ext cx="6067425" cy="4975488"/>
          </a:xfrm>
          <a:prstGeom prst="rect">
            <a:avLst/>
          </a:prstGeom>
        </p:spPr>
      </p:pic>
      <p:pic>
        <p:nvPicPr>
          <p:cNvPr id="8" name="bilde" descr="bilde">
            <a:extLst>
              <a:ext uri="{FF2B5EF4-FFF2-40B4-BE49-F238E27FC236}">
                <a16:creationId xmlns:a16="http://schemas.microsoft.com/office/drawing/2014/main" id="{F5527F4C-9287-41EC-AC79-6B3C11A8608E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905625" y="1690688"/>
            <a:ext cx="4796041" cy="459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065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Hovedfunn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/>
              <a:t>36% av </a:t>
            </a:r>
            <a:r>
              <a:rPr lang="en-US" dirty="0" err="1"/>
              <a:t>resultatene</a:t>
            </a:r>
            <a:r>
              <a:rPr lang="en-US" dirty="0"/>
              <a:t> </a:t>
            </a:r>
            <a:r>
              <a:rPr lang="en-US" dirty="0" err="1"/>
              <a:t>kunne</a:t>
            </a:r>
            <a:r>
              <a:rPr lang="en-US" dirty="0"/>
              <a:t> </a:t>
            </a:r>
            <a:r>
              <a:rPr lang="en-US" dirty="0" err="1"/>
              <a:t>replikeres</a:t>
            </a:r>
            <a:endParaRPr lang="en-US" dirty="0"/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/>
              <a:t>47% av </a:t>
            </a:r>
            <a:r>
              <a:rPr lang="en-US" dirty="0" err="1"/>
              <a:t>replikasjonene</a:t>
            </a:r>
            <a:r>
              <a:rPr lang="en-US" dirty="0"/>
              <a:t> </a:t>
            </a:r>
            <a:r>
              <a:rPr lang="en-US" dirty="0" err="1"/>
              <a:t>hadde</a:t>
            </a:r>
            <a:r>
              <a:rPr lang="en-US" dirty="0"/>
              <a:t> </a:t>
            </a:r>
            <a:r>
              <a:rPr lang="en-US" dirty="0" err="1"/>
              <a:t>effekstørrelser</a:t>
            </a:r>
            <a:r>
              <a:rPr lang="en-US" dirty="0"/>
              <a:t> </a:t>
            </a:r>
            <a:r>
              <a:rPr lang="en-US" dirty="0" err="1"/>
              <a:t>innen</a:t>
            </a:r>
            <a:r>
              <a:rPr lang="en-US" dirty="0"/>
              <a:t> 95% </a:t>
            </a:r>
            <a:r>
              <a:rPr lang="en-US" dirty="0" err="1"/>
              <a:t>konfidensintervall</a:t>
            </a:r>
            <a:endParaRPr lang="en-US" dirty="0"/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/>
              <a:t>39% av </a:t>
            </a:r>
            <a:r>
              <a:rPr lang="en-US" dirty="0" err="1"/>
              <a:t>replikasjonene</a:t>
            </a:r>
            <a:r>
              <a:rPr lang="en-US" dirty="0"/>
              <a:t> </a:t>
            </a:r>
            <a:r>
              <a:rPr lang="en-US" dirty="0" err="1"/>
              <a:t>ble</a:t>
            </a:r>
            <a:r>
              <a:rPr lang="en-US" dirty="0"/>
              <a:t> </a:t>
            </a:r>
            <a:r>
              <a:rPr lang="en-US" dirty="0" err="1"/>
              <a:t>betraktet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faktiske</a:t>
            </a:r>
            <a:r>
              <a:rPr lang="en-US" dirty="0"/>
              <a:t> </a:t>
            </a:r>
            <a:r>
              <a:rPr lang="en-US" dirty="0" err="1"/>
              <a:t>replikasjoner</a:t>
            </a:r>
            <a:endParaRPr lang="en-US" dirty="0"/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 err="1"/>
              <a:t>Effekstørrelse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signifikans</a:t>
            </a:r>
            <a:r>
              <a:rPr lang="en-US" dirty="0"/>
              <a:t> i </a:t>
            </a:r>
            <a:r>
              <a:rPr lang="en-US" dirty="0" err="1"/>
              <a:t>originalstudie</a:t>
            </a:r>
            <a:r>
              <a:rPr lang="en-US" dirty="0"/>
              <a:t> var </a:t>
            </a:r>
            <a:r>
              <a:rPr lang="en-US" dirty="0" err="1"/>
              <a:t>viktigere</a:t>
            </a:r>
            <a:r>
              <a:rPr lang="en-US" dirty="0"/>
              <a:t> for </a:t>
            </a:r>
            <a:r>
              <a:rPr lang="en-US" dirty="0" err="1"/>
              <a:t>replikasjon</a:t>
            </a:r>
            <a:r>
              <a:rPr lang="en-US" dirty="0"/>
              <a:t> </a:t>
            </a:r>
            <a:r>
              <a:rPr lang="en-US" dirty="0" err="1"/>
              <a:t>enn</a:t>
            </a:r>
            <a:r>
              <a:rPr lang="en-US" dirty="0"/>
              <a:t> </a:t>
            </a:r>
            <a:r>
              <a:rPr lang="en-US" dirty="0" err="1"/>
              <a:t>erfaringen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forskergruppen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replikerte</a:t>
            </a:r>
            <a:endParaRPr lang="en-US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1870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Hovedfunn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AA9BB7-0D83-45F9-8557-4E7A46FD2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bilde" descr="bilde">
            <a:extLst>
              <a:ext uri="{FF2B5EF4-FFF2-40B4-BE49-F238E27FC236}">
                <a16:creationId xmlns:a16="http://schemas.microsoft.com/office/drawing/2014/main" id="{1926A73A-72D0-4730-A712-707C7DE77A3B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584241"/>
            <a:ext cx="9597705" cy="445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428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Hva er problemet?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 err="1"/>
              <a:t>Vær</a:t>
            </a:r>
            <a:r>
              <a:rPr lang="en-US" dirty="0"/>
              <a:t> </a:t>
            </a:r>
            <a:r>
              <a:rPr lang="en-US" dirty="0" err="1"/>
              <a:t>varsom</a:t>
            </a:r>
            <a:r>
              <a:rPr lang="en-US" dirty="0"/>
              <a:t> </a:t>
            </a:r>
            <a:r>
              <a:rPr lang="en-US" dirty="0" err="1"/>
              <a:t>dersom</a:t>
            </a:r>
            <a:r>
              <a:rPr lang="en-US" dirty="0"/>
              <a:t> du ser studier med: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en-US" dirty="0" err="1"/>
              <a:t>Lav</a:t>
            </a:r>
            <a:r>
              <a:rPr lang="en-US" dirty="0"/>
              <a:t> </a:t>
            </a:r>
            <a:r>
              <a:rPr lang="en-US" dirty="0" err="1"/>
              <a:t>statistisk</a:t>
            </a:r>
            <a:r>
              <a:rPr lang="en-US" dirty="0"/>
              <a:t> kraft (statistical power)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en-US" dirty="0" err="1"/>
              <a:t>Overraskende</a:t>
            </a:r>
            <a:r>
              <a:rPr lang="en-US" dirty="0"/>
              <a:t> </a:t>
            </a:r>
            <a:r>
              <a:rPr lang="en-US" dirty="0" err="1"/>
              <a:t>resultater</a:t>
            </a:r>
            <a:endParaRPr lang="en-US" dirty="0"/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en-US" dirty="0"/>
              <a:t>P-</a:t>
            </a:r>
            <a:r>
              <a:rPr lang="en-US" dirty="0" err="1"/>
              <a:t>verdier</a:t>
            </a:r>
            <a:r>
              <a:rPr lang="en-US" dirty="0"/>
              <a:t> </a:t>
            </a:r>
            <a:r>
              <a:rPr lang="en-US" dirty="0" err="1"/>
              <a:t>nærme</a:t>
            </a:r>
            <a:r>
              <a:rPr lang="en-US" dirty="0"/>
              <a:t> 0.05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en-US" dirty="0" err="1"/>
              <a:t>Risikerer</a:t>
            </a:r>
            <a:r>
              <a:rPr lang="en-US" dirty="0"/>
              <a:t> at det er </a:t>
            </a:r>
            <a:r>
              <a:rPr lang="en-US" dirty="0" err="1"/>
              <a:t>lav</a:t>
            </a:r>
            <a:r>
              <a:rPr lang="en-US" dirty="0"/>
              <a:t> </a:t>
            </a:r>
            <a:r>
              <a:rPr lang="en-US" dirty="0" err="1"/>
              <a:t>sannsynlighet</a:t>
            </a:r>
            <a:r>
              <a:rPr lang="en-US" dirty="0"/>
              <a:t> for at de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replikeres</a:t>
            </a:r>
            <a:endParaRPr lang="en-US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578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Validitet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b-NO" dirty="0"/>
              <a:t>«Validitet, eller gyldighet, betyr i hvilken grad man ut fra resultatene av et forsøk eller en studie kan trekke gyldige slutninger om det man har satt seg som formål å undersøke» (Store norske leksikon, SNL)</a:t>
            </a:r>
          </a:p>
          <a:p>
            <a:endParaRPr lang="nb-NO" dirty="0"/>
          </a:p>
          <a:p>
            <a:pPr marL="0" indent="0">
              <a:buNone/>
            </a:pPr>
            <a:r>
              <a:rPr lang="nb-NO" dirty="0"/>
              <a:t>«</a:t>
            </a:r>
            <a:r>
              <a:rPr lang="nb-NO" dirty="0" err="1"/>
              <a:t>Validity</a:t>
            </a:r>
            <a:r>
              <a:rPr lang="nb-NO" dirty="0"/>
              <a:t> </a:t>
            </a:r>
            <a:r>
              <a:rPr lang="nb-NO" dirty="0" err="1"/>
              <a:t>refers</a:t>
            </a:r>
            <a:r>
              <a:rPr lang="nb-NO" dirty="0"/>
              <a:t> to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approximate</a:t>
            </a:r>
            <a:r>
              <a:rPr lang="nb-NO" dirty="0"/>
              <a:t> </a:t>
            </a:r>
            <a:r>
              <a:rPr lang="nb-NO" dirty="0" err="1"/>
              <a:t>truth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an </a:t>
            </a:r>
            <a:r>
              <a:rPr lang="nb-NO" dirty="0" err="1"/>
              <a:t>inference</a:t>
            </a:r>
            <a:r>
              <a:rPr lang="nb-NO" dirty="0"/>
              <a:t>» </a:t>
            </a:r>
            <a:r>
              <a:rPr lang="nb-NO" sz="1828" dirty="0"/>
              <a:t>(</a:t>
            </a:r>
            <a:r>
              <a:rPr lang="nb-NO" sz="1828" dirty="0" err="1"/>
              <a:t>Shadish</a:t>
            </a:r>
            <a:r>
              <a:rPr lang="nb-NO" sz="1828" dirty="0"/>
              <a:t> et al)</a:t>
            </a:r>
          </a:p>
          <a:p>
            <a:pPr lvl="1">
              <a:buBlip>
                <a:blip r:embed="rId2"/>
              </a:buBlip>
            </a:pPr>
            <a:r>
              <a:rPr lang="nb-NO" dirty="0"/>
              <a:t>- den omtrentlige sannheten ved en slutning (konklusjon)</a:t>
            </a:r>
          </a:p>
          <a:p>
            <a:pPr lvl="1">
              <a:buBlip>
                <a:blip r:embed="rId2"/>
              </a:buBlip>
            </a:pPr>
            <a:endParaRPr lang="nb-NO" dirty="0"/>
          </a:p>
          <a:p>
            <a:pPr marL="0" indent="0">
              <a:buNone/>
            </a:pPr>
            <a:r>
              <a:rPr lang="nb-NO" dirty="0"/>
              <a:t>«Tror vi at det denne studien viser er sant?»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3521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Vurdering av ytre validitet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Som annen validitet 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Ikke et ja/nei spørsmål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Vurdering av summen av argumenter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I lys av annen forskning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Kontinuum fra sterk til svak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Replikasjon er en del av denne vurderingen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7875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Hva er en effektstørrelse (ES)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7621" indent="-357621" defTabSz="286097">
              <a:spcBef>
                <a:spcPts val="2250"/>
              </a:spcBef>
              <a:defRPr sz="3204"/>
            </a:pPr>
            <a:r>
              <a:rPr lang="nb-NO" dirty="0"/>
              <a:t>Størrelsen på en effekt vs. signifikans</a:t>
            </a:r>
          </a:p>
          <a:p>
            <a:pPr marL="715242" lvl="1" indent="-357621" defTabSz="286097">
              <a:spcBef>
                <a:spcPts val="2250"/>
              </a:spcBef>
              <a:defRPr sz="3204"/>
            </a:pPr>
            <a:r>
              <a:rPr lang="nb-NO" dirty="0"/>
              <a:t>(test statistikk) = (</a:t>
            </a:r>
            <a:r>
              <a:rPr lang="nb-NO" dirty="0" err="1"/>
              <a:t>utvalgstørrelse</a:t>
            </a:r>
            <a:r>
              <a:rPr lang="nb-NO" dirty="0"/>
              <a:t>) x (ES) - Cohen (1977)</a:t>
            </a:r>
          </a:p>
          <a:p>
            <a:pPr marL="357621" indent="-357621" defTabSz="286097">
              <a:spcBef>
                <a:spcPts val="2250"/>
              </a:spcBef>
              <a:defRPr sz="3204"/>
            </a:pPr>
            <a:r>
              <a:rPr lang="nb-NO" dirty="0"/>
              <a:t>En (</a:t>
            </a:r>
            <a:r>
              <a:rPr lang="nb-NO" dirty="0" err="1"/>
              <a:t>hvilkensomhelst</a:t>
            </a:r>
            <a:r>
              <a:rPr lang="nb-NO" dirty="0"/>
              <a:t>) </a:t>
            </a:r>
            <a:r>
              <a:rPr lang="nb-NO" dirty="0" err="1"/>
              <a:t>index</a:t>
            </a:r>
            <a:r>
              <a:rPr lang="nb-NO" dirty="0"/>
              <a:t> for sammenheng eller forskjeller</a:t>
            </a:r>
          </a:p>
          <a:p>
            <a:pPr marL="357621" indent="-357621" defTabSz="286097">
              <a:spcBef>
                <a:spcPts val="2250"/>
              </a:spcBef>
              <a:defRPr sz="3204"/>
            </a:pPr>
            <a:r>
              <a:rPr lang="nb-NO" dirty="0"/>
              <a:t>Assosiasjon, forskjell, andel</a:t>
            </a:r>
          </a:p>
          <a:p>
            <a:pPr marL="715242" lvl="1" indent="-357621" defTabSz="286097">
              <a:spcBef>
                <a:spcPts val="2250"/>
              </a:spcBef>
              <a:defRPr sz="3204"/>
            </a:pPr>
            <a:r>
              <a:rPr lang="nb-NO" dirty="0"/>
              <a:t>f.eks. korrelasjon (0-1) eller forskjell mellom grupper (i SD)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941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Vanlige effektstørrelser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 err="1"/>
              <a:t>rn’B</a:t>
            </a:r>
            <a:r>
              <a:rPr lang="nb-NO" dirty="0"/>
              <a:t> - familien (sammenheng)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r &amp; </a:t>
            </a:r>
            <a:r>
              <a:rPr lang="nb-NO" dirty="0" err="1"/>
              <a:t>partial</a:t>
            </a:r>
            <a:r>
              <a:rPr lang="nb-NO" dirty="0"/>
              <a:t> r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standardisert Beta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d - familien (forskjell)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 err="1"/>
              <a:t>Cohen’s</a:t>
            </a:r>
            <a:r>
              <a:rPr lang="nb-NO" dirty="0"/>
              <a:t> d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 err="1"/>
              <a:t>Hedge’s</a:t>
            </a:r>
            <a:r>
              <a:rPr lang="nb-NO" dirty="0"/>
              <a:t> g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 err="1"/>
              <a:t>Standarisert</a:t>
            </a:r>
            <a:r>
              <a:rPr lang="nb-NO" dirty="0"/>
              <a:t> ES gjør det lettere å forstå og å sammenligne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3528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Eksempel 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pic>
        <p:nvPicPr>
          <p:cNvPr id="7" name="bilde" descr="bilde">
            <a:extLst>
              <a:ext uri="{FF2B5EF4-FFF2-40B4-BE49-F238E27FC236}">
                <a16:creationId xmlns:a16="http://schemas.microsoft.com/office/drawing/2014/main" id="{70B28C7A-2125-4488-8EB0-F61ACBF1BD2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32884" y="1380434"/>
            <a:ext cx="6505974" cy="479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0069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Eksempel forskjell i standardavvik (SD)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pic>
        <p:nvPicPr>
          <p:cNvPr id="5" name="bilde" descr="bilde">
            <a:extLst>
              <a:ext uri="{FF2B5EF4-FFF2-40B4-BE49-F238E27FC236}">
                <a16:creationId xmlns:a16="http://schemas.microsoft.com/office/drawing/2014/main" id="{FE750DC7-921E-422D-AC77-AF460518823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57916" y="1749411"/>
            <a:ext cx="7438649" cy="3713752"/>
          </a:xfrm>
          <a:prstGeom prst="rect">
            <a:avLst/>
          </a:prstGeom>
        </p:spPr>
      </p:pic>
      <p:pic>
        <p:nvPicPr>
          <p:cNvPr id="6" name="Avrundet rektangel Avrundet rektangel" descr="Avrundet rektangel Avrundet rektangel">
            <a:extLst>
              <a:ext uri="{FF2B5EF4-FFF2-40B4-BE49-F238E27FC236}">
                <a16:creationId xmlns:a16="http://schemas.microsoft.com/office/drawing/2014/main" id="{BAC4837F-4506-49EC-A5EE-20B7C0E48C33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996093" y="3267387"/>
            <a:ext cx="966943" cy="338900"/>
          </a:xfrm>
          <a:prstGeom prst="rect">
            <a:avLst/>
          </a:prstGeom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</p:pic>
      <p:pic>
        <p:nvPicPr>
          <p:cNvPr id="8" name="Avrundet rektangel Avrundet rektangel" descr="Avrundet rektangel Avrundet rektangel">
            <a:extLst>
              <a:ext uri="{FF2B5EF4-FFF2-40B4-BE49-F238E27FC236}">
                <a16:creationId xmlns:a16="http://schemas.microsoft.com/office/drawing/2014/main" id="{7E03EA61-862D-42E2-868C-4E20B698A2A0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883056" y="3684619"/>
            <a:ext cx="966943" cy="338900"/>
          </a:xfrm>
          <a:prstGeom prst="rect">
            <a:avLst/>
          </a:prstGeom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</p:pic>
      <p:sp>
        <p:nvSpPr>
          <p:cNvPr id="9" name="Cohen’s d: 3.67/10.65= 0.34">
            <a:extLst>
              <a:ext uri="{FF2B5EF4-FFF2-40B4-BE49-F238E27FC236}">
                <a16:creationId xmlns:a16="http://schemas.microsoft.com/office/drawing/2014/main" id="{12A5D620-B529-48FD-B771-EDD2C94E3969}"/>
              </a:ext>
            </a:extLst>
          </p:cNvPr>
          <p:cNvSpPr txBox="1"/>
          <p:nvPr/>
        </p:nvSpPr>
        <p:spPr>
          <a:xfrm>
            <a:off x="3478279" y="5587506"/>
            <a:ext cx="3962756" cy="441468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r>
              <a:rPr sz="2400" dirty="0"/>
              <a:t>Cohen’s d: 3.67/10.65= 0.34</a:t>
            </a:r>
          </a:p>
        </p:txBody>
      </p:sp>
    </p:spTree>
    <p:extLst>
      <p:ext uri="{BB962C8B-B14F-4D97-AF65-F5344CB8AC3E}">
        <p14:creationId xmlns:p14="http://schemas.microsoft.com/office/powerpoint/2010/main" val="21991846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Finnes det standarder?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3C7020-3096-4E35-ABC6-57F3B2125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179" y="3467174"/>
            <a:ext cx="10515600" cy="3254301"/>
          </a:xfrm>
        </p:spPr>
        <p:txBody>
          <a:bodyPr>
            <a:normAutofit/>
          </a:bodyPr>
          <a:lstStyle/>
          <a:p>
            <a:r>
              <a:rPr lang="en-US" dirty="0"/>
              <a:t>Cohen’s (1977) book on statistical power</a:t>
            </a:r>
          </a:p>
          <a:p>
            <a:pPr lvl="1"/>
            <a:r>
              <a:rPr lang="en-US" dirty="0"/>
              <a:t>rules of the thumb for power calculations </a:t>
            </a:r>
            <a:r>
              <a:rPr lang="nb-NO" dirty="0"/>
              <a:t>«</a:t>
            </a:r>
            <a:r>
              <a:rPr lang="nb-NO" dirty="0" err="1"/>
              <a:t>Cohen’s</a:t>
            </a:r>
            <a:r>
              <a:rPr lang="nb-NO" dirty="0"/>
              <a:t> standards» </a:t>
            </a:r>
            <a:r>
              <a:rPr lang="en-US" dirty="0"/>
              <a:t>- only to be applied if no other info was available</a:t>
            </a:r>
          </a:p>
          <a:p>
            <a:r>
              <a:rPr lang="en-US" dirty="0"/>
              <a:t>«The folklore of social research» (Hedges, 2008)</a:t>
            </a:r>
          </a:p>
          <a:p>
            <a:pPr lvl="1"/>
            <a:r>
              <a:rPr lang="en-US" dirty="0"/>
              <a:t>Decontextualized criteria (…) are not helpful</a:t>
            </a:r>
          </a:p>
          <a:p>
            <a:endParaRPr lang="en-US" dirty="0"/>
          </a:p>
        </p:txBody>
      </p:sp>
      <p:pic>
        <p:nvPicPr>
          <p:cNvPr id="7" name="bilde" descr="bilde">
            <a:hlinkClick r:id="rId2"/>
            <a:extLst>
              <a:ext uri="{FF2B5EF4-FFF2-40B4-BE49-F238E27FC236}">
                <a16:creationId xmlns:a16="http://schemas.microsoft.com/office/drawing/2014/main" id="{5E1D0403-B9EC-494B-BD2B-6375A6D59F51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355957" y="1492581"/>
            <a:ext cx="8056491" cy="153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5734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Finnes det standarder?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pic>
        <p:nvPicPr>
          <p:cNvPr id="8" name="bilde" descr="bilde">
            <a:extLst>
              <a:ext uri="{FF2B5EF4-FFF2-40B4-BE49-F238E27FC236}">
                <a16:creationId xmlns:a16="http://schemas.microsoft.com/office/drawing/2014/main" id="{2CA41179-48FA-4B09-B94C-295BA97CCA2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543440" y="1906394"/>
            <a:ext cx="7951020" cy="4632518"/>
          </a:xfrm>
          <a:prstGeom prst="rect">
            <a:avLst/>
          </a:prstGeom>
        </p:spPr>
      </p:pic>
      <p:pic>
        <p:nvPicPr>
          <p:cNvPr id="9" name="bilde" descr="bilde">
            <a:extLst>
              <a:ext uri="{FF2B5EF4-FFF2-40B4-BE49-F238E27FC236}">
                <a16:creationId xmlns:a16="http://schemas.microsoft.com/office/drawing/2014/main" id="{5C2D4EB6-BE9E-4D5B-B45F-6072403CE49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209780" y="533602"/>
            <a:ext cx="4363490" cy="129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0196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Så hva betyr </a:t>
            </a:r>
            <a:r>
              <a:rPr lang="nb-NO" dirty="0" err="1"/>
              <a:t>effekstørrelser</a:t>
            </a:r>
            <a:r>
              <a:rPr lang="nb-NO" dirty="0"/>
              <a:t>?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pic>
        <p:nvPicPr>
          <p:cNvPr id="7" name="bilde" descr="bilde">
            <a:extLst>
              <a:ext uri="{FF2B5EF4-FFF2-40B4-BE49-F238E27FC236}">
                <a16:creationId xmlns:a16="http://schemas.microsoft.com/office/drawing/2014/main" id="{89C9F344-603C-4348-BCEF-073A9D6D19B5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30514" y="1583554"/>
            <a:ext cx="9161859" cy="2281542"/>
          </a:xfrm>
          <a:prstGeom prst="rect">
            <a:avLst/>
          </a:prstGeom>
        </p:spPr>
      </p:pic>
      <p:sp>
        <p:nvSpPr>
          <p:cNvPr id="8" name="«Just as children are best understood in context, so are effect sizes»">
            <a:extLst>
              <a:ext uri="{FF2B5EF4-FFF2-40B4-BE49-F238E27FC236}">
                <a16:creationId xmlns:a16="http://schemas.microsoft.com/office/drawing/2014/main" id="{9690906F-0A60-42B6-A37A-15373A349FB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666457" y="3974154"/>
            <a:ext cx="8700082" cy="1453524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dirty="0"/>
              <a:t>«Just as children are best understood in context, so are effect sizes»</a:t>
            </a:r>
          </a:p>
        </p:txBody>
      </p:sp>
    </p:spTree>
    <p:extLst>
      <p:ext uri="{BB962C8B-B14F-4D97-AF65-F5344CB8AC3E}">
        <p14:creationId xmlns:p14="http://schemas.microsoft.com/office/powerpoint/2010/main" val="1547299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Er 0.03 en stor effektstørrelse?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794F1D-2132-444B-A45D-C6BB10402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529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err="1"/>
              <a:t>Hindrer</a:t>
            </a:r>
            <a:r>
              <a:rPr lang="en-US" dirty="0"/>
              <a:t> aspirin </a:t>
            </a:r>
            <a:r>
              <a:rPr lang="en-US" dirty="0" err="1"/>
              <a:t>hjerteinfarkt</a:t>
            </a:r>
            <a:r>
              <a:rPr lang="en-US" dirty="0"/>
              <a:t>? Rosenthal (1990)</a:t>
            </a:r>
          </a:p>
          <a:p>
            <a:pPr lvl="1"/>
            <a:r>
              <a:rPr lang="en-US" dirty="0"/>
              <a:t>Ja, 0.9 % </a:t>
            </a:r>
            <a:r>
              <a:rPr lang="en-US" dirty="0" err="1"/>
              <a:t>risiko</a:t>
            </a:r>
            <a:r>
              <a:rPr lang="en-US" dirty="0"/>
              <a:t> i </a:t>
            </a:r>
            <a:r>
              <a:rPr lang="en-US" dirty="0" err="1"/>
              <a:t>forsøksgruppe</a:t>
            </a:r>
            <a:r>
              <a:rPr lang="en-US" dirty="0"/>
              <a:t>, 1.7% </a:t>
            </a:r>
            <a:r>
              <a:rPr lang="en-US" dirty="0" err="1"/>
              <a:t>risiko</a:t>
            </a:r>
            <a:r>
              <a:rPr lang="en-US" dirty="0"/>
              <a:t> i </a:t>
            </a:r>
            <a:r>
              <a:rPr lang="en-US" dirty="0" err="1"/>
              <a:t>sammenligningsgruppe</a:t>
            </a:r>
            <a:endParaRPr lang="en-US" dirty="0"/>
          </a:p>
          <a:p>
            <a:r>
              <a:rPr lang="en-US" dirty="0" err="1"/>
              <a:t>Hva</a:t>
            </a:r>
            <a:r>
              <a:rPr lang="en-US" dirty="0"/>
              <a:t> </a:t>
            </a:r>
            <a:r>
              <a:rPr lang="en-US" dirty="0" err="1"/>
              <a:t>gjør</a:t>
            </a:r>
            <a:r>
              <a:rPr lang="en-US" dirty="0"/>
              <a:t> at </a:t>
            </a:r>
            <a:r>
              <a:rPr lang="en-US" dirty="0" err="1"/>
              <a:t>effekten</a:t>
            </a:r>
            <a:r>
              <a:rPr lang="en-US" dirty="0"/>
              <a:t> er </a:t>
            </a:r>
            <a:r>
              <a:rPr lang="en-US" dirty="0" err="1"/>
              <a:t>stor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Type </a:t>
            </a:r>
            <a:r>
              <a:rPr lang="en-US" dirty="0" err="1"/>
              <a:t>utfall</a:t>
            </a:r>
            <a:r>
              <a:rPr lang="en-US" dirty="0"/>
              <a:t> (</a:t>
            </a:r>
            <a:r>
              <a:rPr lang="en-US" dirty="0" err="1"/>
              <a:t>død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Kostnad</a:t>
            </a:r>
            <a:r>
              <a:rPr lang="en-US" dirty="0"/>
              <a:t> av </a:t>
            </a:r>
            <a:r>
              <a:rPr lang="en-US" dirty="0" err="1"/>
              <a:t>tiltak</a:t>
            </a:r>
            <a:r>
              <a:rPr lang="en-US" dirty="0"/>
              <a:t> (</a:t>
            </a:r>
            <a:r>
              <a:rPr lang="en-US" dirty="0" err="1"/>
              <a:t>nesten</a:t>
            </a:r>
            <a:r>
              <a:rPr lang="en-US" dirty="0"/>
              <a:t> gratis)</a:t>
            </a:r>
          </a:p>
          <a:p>
            <a:pPr lvl="1"/>
            <a:r>
              <a:rPr lang="en-US" dirty="0"/>
              <a:t>Ingen </a:t>
            </a:r>
            <a:r>
              <a:rPr lang="en-US" dirty="0" err="1"/>
              <a:t>kjente</a:t>
            </a:r>
            <a:r>
              <a:rPr lang="en-US" dirty="0"/>
              <a:t> </a:t>
            </a:r>
            <a:r>
              <a:rPr lang="en-US" dirty="0" err="1"/>
              <a:t>bivirkninger</a:t>
            </a:r>
            <a:endParaRPr lang="en-US" dirty="0"/>
          </a:p>
          <a:p>
            <a:pPr lvl="1"/>
            <a:r>
              <a:rPr lang="en-US" dirty="0" err="1"/>
              <a:t>Høy</a:t>
            </a:r>
            <a:r>
              <a:rPr lang="en-US" dirty="0"/>
              <a:t> </a:t>
            </a:r>
            <a:r>
              <a:rPr lang="en-US" dirty="0" err="1"/>
              <a:t>kvalitet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studien</a:t>
            </a:r>
            <a:r>
              <a:rPr lang="en-US" dirty="0"/>
              <a:t> (</a:t>
            </a:r>
            <a:r>
              <a:rPr lang="en-US" dirty="0" err="1"/>
              <a:t>Eksperiment</a:t>
            </a:r>
            <a:r>
              <a:rPr lang="en-US" dirty="0"/>
              <a:t> med placebo, n=22000)</a:t>
            </a:r>
          </a:p>
          <a:p>
            <a:pPr lvl="1"/>
            <a:r>
              <a:rPr lang="en-US" dirty="0"/>
              <a:t>(</a:t>
            </a:r>
            <a:r>
              <a:rPr lang="en-US" dirty="0" err="1"/>
              <a:t>Kjent</a:t>
            </a:r>
            <a:r>
              <a:rPr lang="en-US" dirty="0"/>
              <a:t> </a:t>
            </a:r>
            <a:r>
              <a:rPr lang="en-US" dirty="0" err="1"/>
              <a:t>kasual</a:t>
            </a:r>
            <a:r>
              <a:rPr lang="en-US" dirty="0"/>
              <a:t> </a:t>
            </a:r>
            <a:r>
              <a:rPr lang="en-US" dirty="0" err="1"/>
              <a:t>sti</a:t>
            </a:r>
            <a:r>
              <a:rPr lang="en-US" dirty="0"/>
              <a:t>)</a:t>
            </a:r>
          </a:p>
        </p:txBody>
      </p:sp>
      <p:pic>
        <p:nvPicPr>
          <p:cNvPr id="9" name="bilde" descr="bilde">
            <a:extLst>
              <a:ext uri="{FF2B5EF4-FFF2-40B4-BE49-F238E27FC236}">
                <a16:creationId xmlns:a16="http://schemas.microsoft.com/office/drawing/2014/main" id="{4FB6BE91-644C-4BE7-BD76-F8F423FD6627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968547" y="2808352"/>
            <a:ext cx="2687257" cy="1498641"/>
          </a:xfrm>
          <a:prstGeom prst="rect">
            <a:avLst/>
          </a:prstGeom>
        </p:spPr>
      </p:pic>
      <p:pic>
        <p:nvPicPr>
          <p:cNvPr id="11" name="bilde" descr="bilde">
            <a:extLst>
              <a:ext uri="{FF2B5EF4-FFF2-40B4-BE49-F238E27FC236}">
                <a16:creationId xmlns:a16="http://schemas.microsoft.com/office/drawing/2014/main" id="{BEE0CD1D-0F6D-4D8F-B93B-514FA9E1C328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949434" y="4306993"/>
            <a:ext cx="2687257" cy="5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7834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Praktisk betydning avhengig av konteksten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pic>
        <p:nvPicPr>
          <p:cNvPr id="10" name="bilde" descr="bilde">
            <a:extLst>
              <a:ext uri="{FF2B5EF4-FFF2-40B4-BE49-F238E27FC236}">
                <a16:creationId xmlns:a16="http://schemas.microsoft.com/office/drawing/2014/main" id="{756F9033-DF5F-486F-B71A-96865033766B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69038" y="1356928"/>
            <a:ext cx="9161860" cy="2072072"/>
          </a:xfrm>
          <a:prstGeom prst="rect">
            <a:avLst/>
          </a:prstGeom>
        </p:spPr>
      </p:pic>
      <p:pic>
        <p:nvPicPr>
          <p:cNvPr id="12" name="bilde" descr="bilde">
            <a:extLst>
              <a:ext uri="{FF2B5EF4-FFF2-40B4-BE49-F238E27FC236}">
                <a16:creationId xmlns:a16="http://schemas.microsoft.com/office/drawing/2014/main" id="{85C3217B-D97F-4339-A5C5-2B1A803B0D8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035055" y="3516388"/>
            <a:ext cx="5643563" cy="1393032"/>
          </a:xfrm>
          <a:prstGeom prst="rect">
            <a:avLst/>
          </a:prstGeom>
        </p:spPr>
      </p:pic>
      <p:pic>
        <p:nvPicPr>
          <p:cNvPr id="13" name="bilde" descr="bilde">
            <a:extLst>
              <a:ext uri="{FF2B5EF4-FFF2-40B4-BE49-F238E27FC236}">
                <a16:creationId xmlns:a16="http://schemas.microsoft.com/office/drawing/2014/main" id="{E9C131BE-C7EA-4F5F-878D-13BE345B854E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38602" y="4742013"/>
            <a:ext cx="5840016" cy="1071563"/>
          </a:xfrm>
          <a:prstGeom prst="rect">
            <a:avLst/>
          </a:prstGeom>
        </p:spPr>
      </p:pic>
      <p:pic>
        <p:nvPicPr>
          <p:cNvPr id="14" name="bilde" descr="bilde">
            <a:extLst>
              <a:ext uri="{FF2B5EF4-FFF2-40B4-BE49-F238E27FC236}">
                <a16:creationId xmlns:a16="http://schemas.microsoft.com/office/drawing/2014/main" id="{47FFBE2D-E7FC-436A-81D1-C793A93DC90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613926" y="3498528"/>
            <a:ext cx="2661048" cy="1428751"/>
          </a:xfrm>
          <a:prstGeom prst="rect">
            <a:avLst/>
          </a:prstGeom>
        </p:spPr>
      </p:pic>
      <p:pic>
        <p:nvPicPr>
          <p:cNvPr id="15" name="bilde" descr="bilde">
            <a:extLst>
              <a:ext uri="{FF2B5EF4-FFF2-40B4-BE49-F238E27FC236}">
                <a16:creationId xmlns:a16="http://schemas.microsoft.com/office/drawing/2014/main" id="{772C6FCE-BAD4-4A62-AEE0-4E146121ED05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676434" y="4858071"/>
            <a:ext cx="2536032" cy="1053704"/>
          </a:xfrm>
          <a:prstGeom prst="rect">
            <a:avLst/>
          </a:prstGeom>
        </p:spPr>
      </p:pic>
      <p:pic>
        <p:nvPicPr>
          <p:cNvPr id="16" name="bilde" descr="bilde">
            <a:extLst>
              <a:ext uri="{FF2B5EF4-FFF2-40B4-BE49-F238E27FC236}">
                <a16:creationId xmlns:a16="http://schemas.microsoft.com/office/drawing/2014/main" id="{FBCCB2D3-F97C-4FC0-BC00-6E0E7DAFE2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5499" y="2790198"/>
            <a:ext cx="2855799" cy="520066"/>
          </a:xfrm>
          <a:prstGeom prst="rect">
            <a:avLst/>
          </a:prstGeom>
          <a:ln w="88900">
            <a:miter lim="400000"/>
          </a:ln>
        </p:spPr>
      </p:pic>
      <p:sp>
        <p:nvSpPr>
          <p:cNvPr id="17" name="ES compared to meaningful other">
            <a:extLst>
              <a:ext uri="{FF2B5EF4-FFF2-40B4-BE49-F238E27FC236}">
                <a16:creationId xmlns:a16="http://schemas.microsoft.com/office/drawing/2014/main" id="{E8906A2D-AB6E-4B8A-A589-AB8D45837773}"/>
              </a:ext>
            </a:extLst>
          </p:cNvPr>
          <p:cNvSpPr txBox="1">
            <a:spLocks/>
          </p:cNvSpPr>
          <p:nvPr/>
        </p:nvSpPr>
        <p:spPr>
          <a:xfrm>
            <a:off x="2463947" y="5911775"/>
            <a:ext cx="7358063" cy="1071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Blip>
                <a:blip r:embed="rId8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dirty="0"/>
              <a:t>S</a:t>
            </a:r>
            <a:r>
              <a:rPr lang="en-US" dirty="0" err="1"/>
              <a:t>ammenligne</a:t>
            </a:r>
            <a:r>
              <a:rPr lang="en-US" dirty="0"/>
              <a:t> ES med </a:t>
            </a:r>
            <a:r>
              <a:rPr lang="en-US" dirty="0" err="1"/>
              <a:t>andre</a:t>
            </a:r>
            <a:r>
              <a:rPr lang="en-US" dirty="0"/>
              <a:t> studier</a:t>
            </a:r>
          </a:p>
        </p:txBody>
      </p:sp>
    </p:spTree>
    <p:extLst>
      <p:ext uri="{BB962C8B-B14F-4D97-AF65-F5344CB8AC3E}">
        <p14:creationId xmlns:p14="http://schemas.microsoft.com/office/powerpoint/2010/main" val="253989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Validitet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7148" y="1847850"/>
            <a:ext cx="5478011" cy="4351338"/>
          </a:xfrm>
        </p:spPr>
        <p:txBody>
          <a:bodyPr>
            <a:normAutofit lnSpcReduction="10000"/>
          </a:bodyPr>
          <a:lstStyle/>
          <a:p>
            <a:pPr marL="369676" indent="-369676" defTabSz="295740">
              <a:spcBef>
                <a:spcPts val="2320"/>
              </a:spcBef>
              <a:defRPr sz="3312"/>
            </a:pPr>
            <a:r>
              <a:rPr lang="en-US" dirty="0" err="1"/>
              <a:t>Shadish</a:t>
            </a:r>
            <a:r>
              <a:rPr lang="en-US" dirty="0"/>
              <a:t>, Cook, &amp; </a:t>
            </a:r>
            <a:r>
              <a:rPr lang="en-US" dirty="0" err="1"/>
              <a:t>Campell</a:t>
            </a:r>
            <a:endParaRPr lang="en-US" dirty="0"/>
          </a:p>
          <a:p>
            <a:pPr marL="739352" lvl="1" indent="-369676" defTabSz="295740">
              <a:spcBef>
                <a:spcPts val="2320"/>
              </a:spcBef>
              <a:defRPr sz="3312"/>
            </a:pPr>
            <a:r>
              <a:rPr lang="en-US" dirty="0" err="1"/>
              <a:t>Vadiditetssystem</a:t>
            </a:r>
            <a:endParaRPr lang="en-US" dirty="0"/>
          </a:p>
          <a:p>
            <a:pPr marL="739352" lvl="1" indent="-369676" defTabSz="295740">
              <a:spcBef>
                <a:spcPts val="2320"/>
              </a:spcBef>
              <a:defRPr sz="3312"/>
            </a:pPr>
            <a:r>
              <a:rPr lang="en-US" dirty="0" err="1"/>
              <a:t>Utformet</a:t>
            </a:r>
            <a:r>
              <a:rPr lang="en-US" dirty="0"/>
              <a:t> for </a:t>
            </a:r>
            <a:r>
              <a:rPr lang="en-US" dirty="0" err="1"/>
              <a:t>eksperimenter-brukes</a:t>
            </a:r>
            <a:r>
              <a:rPr lang="en-US" dirty="0"/>
              <a:t> </a:t>
            </a:r>
            <a:r>
              <a:rPr lang="en-US" dirty="0" err="1"/>
              <a:t>mer</a:t>
            </a:r>
            <a:r>
              <a:rPr lang="en-US" dirty="0"/>
              <a:t> </a:t>
            </a:r>
            <a:r>
              <a:rPr lang="en-US" dirty="0" err="1"/>
              <a:t>generelt</a:t>
            </a:r>
            <a:endParaRPr lang="en-US" dirty="0"/>
          </a:p>
          <a:p>
            <a:pPr marL="369676" indent="-369676" defTabSz="295740">
              <a:spcBef>
                <a:spcPts val="2320"/>
              </a:spcBef>
              <a:defRPr sz="3312"/>
            </a:pPr>
            <a:r>
              <a:rPr lang="en-US" dirty="0"/>
              <a:t>Lund et al., 2002, </a:t>
            </a:r>
            <a:r>
              <a:rPr lang="en-US" dirty="0" err="1"/>
              <a:t>Innføring</a:t>
            </a:r>
            <a:r>
              <a:rPr lang="en-US" dirty="0"/>
              <a:t> i </a:t>
            </a:r>
            <a:r>
              <a:rPr lang="en-US" dirty="0" err="1"/>
              <a:t>forskningsmetodologi</a:t>
            </a:r>
            <a:r>
              <a:rPr lang="en-US" dirty="0"/>
              <a:t>. Oslo: </a:t>
            </a:r>
            <a:r>
              <a:rPr lang="en-US" dirty="0" err="1"/>
              <a:t>Fagbokforlaget</a:t>
            </a:r>
            <a:endParaRPr lang="en-US" dirty="0"/>
          </a:p>
          <a:p>
            <a:pPr marL="0" indent="0">
              <a:buNone/>
            </a:pPr>
            <a:endParaRPr lang="nb-NO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0EF17D6-EE11-4E62-A2FE-B3D4E7B56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30374">
            <a:off x="526345" y="2168088"/>
            <a:ext cx="2480543" cy="361056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bilde" descr="bilde">
            <a:extLst>
              <a:ext uri="{FF2B5EF4-FFF2-40B4-BE49-F238E27FC236}">
                <a16:creationId xmlns:a16="http://schemas.microsoft.com/office/drawing/2014/main" id="{BD12CA7B-3A5D-4B7A-89A8-FF78FA797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7436">
            <a:off x="9011968" y="1906938"/>
            <a:ext cx="2663918" cy="3603424"/>
          </a:xfrm>
          <a:prstGeom prst="rect">
            <a:avLst/>
          </a:prstGeom>
          <a:ln w="889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56582696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«Oversette» effekter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Måneders læring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f.eks. gitt fravær av intervensjon 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r>
              <a:rPr lang="nb-NO" dirty="0"/>
              <a:t>Andre relevante sammenligninger</a:t>
            </a:r>
          </a:p>
          <a:p>
            <a:pPr marL="834912" lvl="1" indent="-377712" defTabSz="302170">
              <a:spcBef>
                <a:spcPts val="2320"/>
              </a:spcBef>
              <a:defRPr sz="3384"/>
            </a:pPr>
            <a:r>
              <a:rPr lang="nb-NO" dirty="0"/>
              <a:t>grupper, kontekster</a:t>
            </a:r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nb-NO" dirty="0"/>
          </a:p>
          <a:p>
            <a:pPr marL="377712" indent="-377712" defTabSz="302170">
              <a:spcBef>
                <a:spcPts val="2320"/>
              </a:spcBef>
              <a:defRPr sz="338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955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Validitet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97803" indent="-397803" defTabSz="318242">
              <a:spcBef>
                <a:spcPts val="2461"/>
              </a:spcBef>
              <a:defRPr sz="3564"/>
            </a:pPr>
            <a:r>
              <a:rPr lang="en-US" dirty="0" err="1"/>
              <a:t>Ytre</a:t>
            </a:r>
            <a:r>
              <a:rPr lang="en-US" dirty="0"/>
              <a:t> </a:t>
            </a:r>
            <a:r>
              <a:rPr lang="en-US" dirty="0" err="1"/>
              <a:t>validitet</a:t>
            </a:r>
            <a:r>
              <a:rPr lang="en-US" dirty="0"/>
              <a:t>: </a:t>
            </a:r>
            <a:r>
              <a:rPr lang="en-US" dirty="0" err="1"/>
              <a:t>Generalisering</a:t>
            </a:r>
            <a:endParaRPr lang="en-US" dirty="0"/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en-US" dirty="0"/>
              <a:t>Indre </a:t>
            </a:r>
            <a:r>
              <a:rPr lang="en-US" dirty="0" err="1"/>
              <a:t>validitet</a:t>
            </a:r>
            <a:r>
              <a:rPr lang="en-US" dirty="0"/>
              <a:t>: </a:t>
            </a:r>
            <a:r>
              <a:rPr lang="en-US" dirty="0" err="1"/>
              <a:t>Årsak</a:t>
            </a:r>
            <a:endParaRPr lang="en-US" dirty="0"/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en-US" dirty="0" err="1"/>
              <a:t>Statistisk</a:t>
            </a:r>
            <a:r>
              <a:rPr lang="en-US" dirty="0"/>
              <a:t> </a:t>
            </a:r>
            <a:r>
              <a:rPr lang="en-US" dirty="0" err="1"/>
              <a:t>validitet</a:t>
            </a:r>
            <a:r>
              <a:rPr lang="en-US" dirty="0"/>
              <a:t>: Er </a:t>
            </a:r>
            <a:r>
              <a:rPr lang="en-US" dirty="0" err="1"/>
              <a:t>statistikken</a:t>
            </a:r>
            <a:r>
              <a:rPr lang="en-US" dirty="0"/>
              <a:t> god (</a:t>
            </a:r>
            <a:r>
              <a:rPr lang="en-US" dirty="0" err="1"/>
              <a:t>Thanassi</a:t>
            </a:r>
            <a:r>
              <a:rPr lang="en-US" dirty="0"/>
              <a:t>)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en-US" dirty="0" err="1"/>
              <a:t>Begrepsvaliditet</a:t>
            </a:r>
            <a:r>
              <a:rPr lang="en-US" dirty="0"/>
              <a:t>: </a:t>
            </a:r>
            <a:r>
              <a:rPr lang="en-US" dirty="0" err="1"/>
              <a:t>måler</a:t>
            </a:r>
            <a:r>
              <a:rPr lang="en-US" dirty="0"/>
              <a:t> vi det vi </a:t>
            </a:r>
            <a:r>
              <a:rPr lang="en-US" dirty="0" err="1"/>
              <a:t>tror</a:t>
            </a:r>
            <a:r>
              <a:rPr lang="en-US" dirty="0"/>
              <a:t> vi </a:t>
            </a:r>
            <a:r>
              <a:rPr lang="en-US" dirty="0" err="1"/>
              <a:t>måler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god </a:t>
            </a:r>
            <a:r>
              <a:rPr lang="en-US" dirty="0" err="1"/>
              <a:t>måte</a:t>
            </a:r>
            <a:r>
              <a:rPr lang="en-US" dirty="0"/>
              <a:t>? (Christian)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002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Ytre validitet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97803" indent="-397803" defTabSz="318242">
              <a:spcBef>
                <a:spcPts val="2461"/>
              </a:spcBef>
              <a:defRPr sz="3564"/>
            </a:pPr>
            <a:r>
              <a:rPr lang="en-US" dirty="0" err="1"/>
              <a:t>Hvor</a:t>
            </a:r>
            <a:r>
              <a:rPr lang="en-US" dirty="0"/>
              <a:t> </a:t>
            </a:r>
            <a:r>
              <a:rPr lang="en-US" dirty="0" err="1"/>
              <a:t>generaliserbart</a:t>
            </a:r>
            <a:r>
              <a:rPr lang="en-US" dirty="0"/>
              <a:t> er </a:t>
            </a:r>
            <a:r>
              <a:rPr lang="en-US" dirty="0" err="1"/>
              <a:t>vår</a:t>
            </a:r>
            <a:r>
              <a:rPr lang="en-US" dirty="0"/>
              <a:t> </a:t>
            </a:r>
            <a:r>
              <a:rPr lang="en-US" dirty="0" err="1"/>
              <a:t>tolkning</a:t>
            </a:r>
            <a:r>
              <a:rPr lang="en-US" dirty="0"/>
              <a:t> av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effekt</a:t>
            </a:r>
            <a:r>
              <a:rPr lang="en-US" dirty="0"/>
              <a:t>?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r>
              <a:rPr lang="nb-NO" dirty="0"/>
              <a:t>Grunner til feilslutninger</a:t>
            </a:r>
          </a:p>
          <a:p>
            <a:pPr marL="855003" lvl="1" indent="-397803" defTabSz="318242">
              <a:spcBef>
                <a:spcPts val="2461"/>
              </a:spcBef>
              <a:defRPr sz="3564"/>
            </a:pPr>
            <a:r>
              <a:rPr lang="nb-NO" dirty="0"/>
              <a:t>Mulige (</a:t>
            </a:r>
            <a:r>
              <a:rPr lang="nb-NO" dirty="0" err="1"/>
              <a:t>possible</a:t>
            </a:r>
            <a:r>
              <a:rPr lang="nb-NO" dirty="0"/>
              <a:t>)</a:t>
            </a:r>
          </a:p>
          <a:p>
            <a:pPr marL="855003" lvl="1" indent="-397803" defTabSz="318242">
              <a:spcBef>
                <a:spcPts val="2461"/>
              </a:spcBef>
              <a:defRPr sz="3564"/>
            </a:pPr>
            <a:r>
              <a:rPr lang="nb-NO" dirty="0"/>
              <a:t>Sannsynlige (probable)</a:t>
            </a:r>
          </a:p>
          <a:p>
            <a:pPr marL="397803" indent="-397803" defTabSz="318242">
              <a:spcBef>
                <a:spcPts val="2461"/>
              </a:spcBef>
              <a:defRPr sz="3564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494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Et eksempel: </a:t>
            </a:r>
            <a:r>
              <a:rPr lang="en-US" dirty="0"/>
              <a:t>Greenberg &amp; Schroder, 1997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b-NO" dirty="0"/>
              <a:t>Jobbtrening for 18-40-åringer med psykisk utviklingshemming</a:t>
            </a:r>
          </a:p>
          <a:p>
            <a:pPr lvl="1"/>
            <a:r>
              <a:rPr lang="nb-NO" dirty="0"/>
              <a:t>Kontrollert eksperiment: Forsøksgruppe får treningsprogram, sammenligningsgruppe fortsetter som før</a:t>
            </a:r>
          </a:p>
          <a:p>
            <a:pPr lvl="1"/>
            <a:r>
              <a:rPr lang="en-US" dirty="0" err="1"/>
              <a:t>Resultat</a:t>
            </a:r>
            <a:r>
              <a:rPr lang="en-US" dirty="0"/>
              <a:t>: </a:t>
            </a:r>
            <a:r>
              <a:rPr lang="en-US" dirty="0" err="1"/>
              <a:t>Positiv</a:t>
            </a:r>
            <a:r>
              <a:rPr lang="en-US" dirty="0"/>
              <a:t> </a:t>
            </a:r>
            <a:r>
              <a:rPr lang="en-US" dirty="0" err="1"/>
              <a:t>effekt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tilknytning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arbeidsmarkedet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inntekt</a:t>
            </a:r>
            <a:r>
              <a:rPr lang="en-US" dirty="0"/>
              <a:t> (</a:t>
            </a:r>
            <a:r>
              <a:rPr lang="en-US" dirty="0" err="1"/>
              <a:t>indre</a:t>
            </a:r>
            <a:r>
              <a:rPr lang="en-US" dirty="0"/>
              <a:t> </a:t>
            </a:r>
            <a:r>
              <a:rPr lang="en-US" dirty="0" err="1"/>
              <a:t>validitet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MEN: </a:t>
            </a:r>
          </a:p>
          <a:p>
            <a:pPr lvl="2"/>
            <a:r>
              <a:rPr lang="nb-NO" dirty="0"/>
              <a:t>Større effekt hvis IQ&gt;=40</a:t>
            </a:r>
          </a:p>
          <a:p>
            <a:pPr lvl="2"/>
            <a:r>
              <a:rPr lang="nb-NO" dirty="0"/>
              <a:t>Hvis IQ&lt;40; liten/ingen effekt</a:t>
            </a:r>
          </a:p>
          <a:p>
            <a:pPr lvl="2"/>
            <a:r>
              <a:rPr lang="nb-NO" dirty="0"/>
              <a:t>Implementert 12 steder, men ingen i sydlige USA</a:t>
            </a:r>
          </a:p>
          <a:p>
            <a:pPr lvl="2"/>
            <a:r>
              <a:rPr lang="nb-NO" dirty="0"/>
              <a:t>5% av dem som ble invitert, deltok</a:t>
            </a:r>
          </a:p>
          <a:p>
            <a:pPr lvl="2"/>
            <a:r>
              <a:rPr lang="nb-NO" dirty="0"/>
              <a:t>2/3 ble screenet ut (pga. atferdsvansker m.m.)</a:t>
            </a:r>
          </a:p>
          <a:p>
            <a:pPr lvl="2"/>
            <a:r>
              <a:rPr lang="nb-NO" dirty="0"/>
              <a:t>deltagerne var mer villige til å flytte </a:t>
            </a:r>
          </a:p>
          <a:p>
            <a:pPr lvl="1"/>
            <a:r>
              <a:rPr lang="en-US" dirty="0"/>
              <a:t>I </a:t>
            </a:r>
            <a:r>
              <a:rPr lang="en-US" dirty="0" err="1"/>
              <a:t>hvilken</a:t>
            </a:r>
            <a:r>
              <a:rPr lang="en-US" dirty="0"/>
              <a:t> grad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resultatene</a:t>
            </a:r>
            <a:r>
              <a:rPr lang="en-US" dirty="0"/>
              <a:t> </a:t>
            </a:r>
            <a:r>
              <a:rPr lang="en-US" dirty="0" err="1"/>
              <a:t>generaliseres</a:t>
            </a:r>
            <a:r>
              <a:rPr lang="en-US" dirty="0"/>
              <a:t>? (</a:t>
            </a:r>
            <a:r>
              <a:rPr lang="en-US" dirty="0" err="1"/>
              <a:t>ytre</a:t>
            </a:r>
            <a:r>
              <a:rPr lang="en-US" dirty="0"/>
              <a:t> </a:t>
            </a:r>
            <a:r>
              <a:rPr lang="en-US" dirty="0" err="1"/>
              <a:t>validitet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endParaRPr lang="nb-NO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092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6C59-BDD9-4F42-8C89-1095D12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/>
              <a:t>Et eksempel: 1+1 prosjektet &amp; </a:t>
            </a:r>
            <a:r>
              <a:rPr lang="nb-NO" dirty="0" err="1"/>
              <a:t>Two</a:t>
            </a:r>
            <a:r>
              <a:rPr lang="nb-NO" dirty="0"/>
              <a:t> </a:t>
            </a:r>
            <a:r>
              <a:rPr lang="nb-NO" dirty="0" err="1"/>
              <a:t>teachers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E95A2-3487-46AC-B55E-075C0A51B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b-NO" dirty="0"/>
              <a:t>1+1 prosjektet: En ekstra lærer brukes til smågruppeundervisning i matematikk på barnetrinnet</a:t>
            </a:r>
          </a:p>
          <a:p>
            <a:pPr lvl="1"/>
            <a:r>
              <a:rPr lang="nb-NO" dirty="0"/>
              <a:t>Randomisering på skolenivå: halvparten forsøksskoler, halvparten sammenligningsskoler</a:t>
            </a:r>
          </a:p>
          <a:p>
            <a:r>
              <a:rPr lang="nb-NO" dirty="0" err="1"/>
              <a:t>Two</a:t>
            </a:r>
            <a:r>
              <a:rPr lang="nb-NO" dirty="0"/>
              <a:t> Teachers: En ekstra lærer hjelper klassen i leseopplæringen på barnetrinnet </a:t>
            </a:r>
          </a:p>
          <a:p>
            <a:pPr lvl="1"/>
            <a:r>
              <a:rPr lang="nb-NO" dirty="0"/>
              <a:t>Randomisering på klassenivå: noen klasser trukket ut til å få ekstra lærer, andre klasser er sammenligningsklasser</a:t>
            </a:r>
          </a:p>
          <a:p>
            <a:pPr lvl="1"/>
            <a:endParaRPr lang="nb-NO" dirty="0"/>
          </a:p>
          <a:p>
            <a:r>
              <a:rPr lang="nb-NO" dirty="0"/>
              <a:t>Hvis vi finner effekter av tiltakene, hvor sikre kan vi være på at de samme effektene ville ha oppstått om eksperimentet gjennomføres i et annet land eller om alle på barnetrinnet i Norge får en ekstra lærer?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61F22-749D-4B98-90B0-1AC2FE64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Astrid Marie Jorde Sandsør – SPED4010 Vitenskapsteori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787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20396</TotalTime>
  <Words>1982</Words>
  <Application>Microsoft Office PowerPoint</Application>
  <PresentationFormat>Widescreen</PresentationFormat>
  <Paragraphs>347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4" baseType="lpstr">
      <vt:lpstr>Arial</vt:lpstr>
      <vt:lpstr>Calibri</vt:lpstr>
      <vt:lpstr>Calibri Light</vt:lpstr>
      <vt:lpstr>Office Theme</vt:lpstr>
      <vt:lpstr>Datainnsamling: Utvalgsmetoder. Ytre validitet. </vt:lpstr>
      <vt:lpstr>Mål </vt:lpstr>
      <vt:lpstr>I dag</vt:lpstr>
      <vt:lpstr>Validitet</vt:lpstr>
      <vt:lpstr>Validitet</vt:lpstr>
      <vt:lpstr>Validitet</vt:lpstr>
      <vt:lpstr>Ytre validitet</vt:lpstr>
      <vt:lpstr>Et eksempel: Greenberg &amp; Schroder, 1997</vt:lpstr>
      <vt:lpstr>Et eksempel: 1+1 prosjektet &amp; Two teachers</vt:lpstr>
      <vt:lpstr>Generaliseringer innad i eksperimentet?</vt:lpstr>
      <vt:lpstr>Generaliseringer utenfor eksperimentet?</vt:lpstr>
      <vt:lpstr>Type generaliseringer</vt:lpstr>
      <vt:lpstr>Hva gjør vi?</vt:lpstr>
      <vt:lpstr>Trusler mot ytre validitet</vt:lpstr>
      <vt:lpstr>Trusler mot ytre validitet som potensielt kan testes</vt:lpstr>
      <vt:lpstr>Effektstørrelse vs. retning på effekt</vt:lpstr>
      <vt:lpstr>Trusler mot ytre validitet som krever tenking</vt:lpstr>
      <vt:lpstr>Utvalg</vt:lpstr>
      <vt:lpstr>Utvalg</vt:lpstr>
      <vt:lpstr>Enkelt sannsynlighetsutvalg</vt:lpstr>
      <vt:lpstr>Stratifisert sannsynlighetsutvalg</vt:lpstr>
      <vt:lpstr>Enhetsutvalg (cluster sampling)</vt:lpstr>
      <vt:lpstr>Sannsynlighetsutvalg</vt:lpstr>
      <vt:lpstr>Bekvemmelighetsutvalg</vt:lpstr>
      <vt:lpstr>Strategisk utvalg</vt:lpstr>
      <vt:lpstr>Strategisk bekvemmelighetsutvalg</vt:lpstr>
      <vt:lpstr>Trusler mot ytre validitet som krever tenking</vt:lpstr>
      <vt:lpstr>Historie</vt:lpstr>
      <vt:lpstr>Setting/kontekst</vt:lpstr>
      <vt:lpstr>Hvordan kan vi tenke rundt dette?</vt:lpstr>
      <vt:lpstr>Replikasjon (kan det reproduseres)</vt:lpstr>
      <vt:lpstr>En studie er ikke nok</vt:lpstr>
      <vt:lpstr>To typer replikasjoner</vt:lpstr>
      <vt:lpstr>To typer replikasjoner</vt:lpstr>
      <vt:lpstr>Replikasjon</vt:lpstr>
      <vt:lpstr>Men replikasjon er ikke enkelt</vt:lpstr>
      <vt:lpstr>Hovedfunn</vt:lpstr>
      <vt:lpstr>Hovedfunn</vt:lpstr>
      <vt:lpstr>Hva er problemet?</vt:lpstr>
      <vt:lpstr>Vurdering av ytre validitet</vt:lpstr>
      <vt:lpstr>Hva er en effektstørrelse (ES)</vt:lpstr>
      <vt:lpstr>Vanlige effektstørrelser</vt:lpstr>
      <vt:lpstr>Eksempel r</vt:lpstr>
      <vt:lpstr>Eksempel forskjell i standardavvik (SD)</vt:lpstr>
      <vt:lpstr>Finnes det standarder?</vt:lpstr>
      <vt:lpstr>Finnes det standarder?</vt:lpstr>
      <vt:lpstr>Så hva betyr effekstørrelser?</vt:lpstr>
      <vt:lpstr>Er 0.03 en stor effektstørrelse?</vt:lpstr>
      <vt:lpstr>Praktisk betydning avhengig av konteksten</vt:lpstr>
      <vt:lpstr>«Oversette» effekter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Astrid Marie Jorde Sandsør / NIFU</dc:creator>
  <cp:lastModifiedBy>Astrid Marie Jorde Sandsør / NIFU</cp:lastModifiedBy>
  <cp:revision>128</cp:revision>
  <dcterms:created xsi:type="dcterms:W3CDTF">2020-11-12T10:55:55Z</dcterms:created>
  <dcterms:modified xsi:type="dcterms:W3CDTF">2021-10-13T08:33:35Z</dcterms:modified>
</cp:coreProperties>
</file>

<file path=docProps/thumbnail.jpeg>
</file>